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1" r:id="rId3"/>
    <p:sldId id="317" r:id="rId4"/>
    <p:sldId id="305" r:id="rId5"/>
    <p:sldId id="306" r:id="rId6"/>
    <p:sldId id="257" r:id="rId7"/>
    <p:sldId id="267" r:id="rId8"/>
    <p:sldId id="268" r:id="rId9"/>
    <p:sldId id="269" r:id="rId10"/>
    <p:sldId id="270" r:id="rId11"/>
    <p:sldId id="335" r:id="rId12"/>
    <p:sldId id="336" r:id="rId13"/>
    <p:sldId id="337" r:id="rId14"/>
    <p:sldId id="339" r:id="rId15"/>
    <p:sldId id="328" r:id="rId16"/>
    <p:sldId id="333" r:id="rId17"/>
    <p:sldId id="273" r:id="rId18"/>
    <p:sldId id="323" r:id="rId19"/>
    <p:sldId id="334" r:id="rId20"/>
    <p:sldId id="313" r:id="rId21"/>
    <p:sldId id="329" r:id="rId22"/>
    <p:sldId id="330" r:id="rId23"/>
    <p:sldId id="331" r:id="rId24"/>
    <p:sldId id="258" r:id="rId25"/>
    <p:sldId id="265" r:id="rId26"/>
    <p:sldId id="288" r:id="rId27"/>
    <p:sldId id="262" r:id="rId28"/>
    <p:sldId id="266" r:id="rId29"/>
    <p:sldId id="259" r:id="rId30"/>
    <p:sldId id="275" r:id="rId31"/>
    <p:sldId id="277" r:id="rId32"/>
    <p:sldId id="280" r:id="rId33"/>
    <p:sldId id="261" r:id="rId34"/>
    <p:sldId id="282" r:id="rId35"/>
    <p:sldId id="283" r:id="rId36"/>
    <p:sldId id="285" r:id="rId37"/>
    <p:sldId id="286"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gardner" initials="ag" lastIdx="1" clrIdx="0">
    <p:extLst>
      <p:ext uri="{19B8F6BF-5375-455C-9EA6-DF929625EA0E}">
        <p15:presenceInfo xmlns:p15="http://schemas.microsoft.com/office/powerpoint/2012/main" userId="be00cc589548ebe3" providerId="Windows Live"/>
      </p:ext>
    </p:extLst>
  </p:cmAuthor>
  <p:cmAuthor id="2" name="Kip Peterson" initials="KP" lastIdx="12" clrIdx="1">
    <p:extLst>
      <p:ext uri="{19B8F6BF-5375-455C-9EA6-DF929625EA0E}">
        <p15:presenceInfo xmlns:p15="http://schemas.microsoft.com/office/powerpoint/2012/main" userId="S-1-12-1-1912623379-1282785752-262396831-3112367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589"/>
    <a:srgbClr val="071689"/>
    <a:srgbClr val="005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18" autoAdjust="0"/>
    <p:restoredTop sz="78375" autoAdjust="0"/>
  </p:normalViewPr>
  <p:slideViewPr>
    <p:cSldViewPr snapToGrid="0">
      <p:cViewPr varScale="1">
        <p:scale>
          <a:sx n="75" d="100"/>
          <a:sy n="75" d="100"/>
        </p:scale>
        <p:origin x="12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3C0B2A9-8D83-42FE-BB0B-AB2D57803D22}"/>
    <pc:docChg chg="modSld">
      <pc:chgData name="" userId="" providerId="" clId="Web-{83C0B2A9-8D83-42FE-BB0B-AB2D57803D22}" dt="2019-08-13T19:20:52.054" v="113" actId="20577"/>
      <pc:docMkLst>
        <pc:docMk/>
      </pc:docMkLst>
      <pc:sldChg chg="modSp">
        <pc:chgData name="" userId="" providerId="" clId="Web-{83C0B2A9-8D83-42FE-BB0B-AB2D57803D22}" dt="2019-08-13T19:18:58.021" v="79" actId="1076"/>
        <pc:sldMkLst>
          <pc:docMk/>
          <pc:sldMk cId="3532148062" sldId="262"/>
        </pc:sldMkLst>
        <pc:spChg chg="mod">
          <ac:chgData name="" userId="" providerId="" clId="Web-{83C0B2A9-8D83-42FE-BB0B-AB2D57803D22}" dt="2019-08-13T19:18:52.381" v="76" actId="1076"/>
          <ac:spMkLst>
            <pc:docMk/>
            <pc:sldMk cId="3532148062" sldId="262"/>
            <ac:spMk id="6" creationId="{E05A796F-D2F4-42E5-8A13-308C2D1F9B1C}"/>
          </ac:spMkLst>
        </pc:spChg>
        <pc:spChg chg="mod">
          <ac:chgData name="" userId="" providerId="" clId="Web-{83C0B2A9-8D83-42FE-BB0B-AB2D57803D22}" dt="2019-08-13T19:18:54.162" v="77" actId="1076"/>
          <ac:spMkLst>
            <pc:docMk/>
            <pc:sldMk cId="3532148062" sldId="262"/>
            <ac:spMk id="8" creationId="{D63CEC3D-2EBB-4640-B73B-E69392AE74E9}"/>
          </ac:spMkLst>
        </pc:spChg>
        <pc:spChg chg="mod">
          <ac:chgData name="" userId="" providerId="" clId="Web-{83C0B2A9-8D83-42FE-BB0B-AB2D57803D22}" dt="2019-08-13T19:18:55.740" v="78" actId="1076"/>
          <ac:spMkLst>
            <pc:docMk/>
            <pc:sldMk cId="3532148062" sldId="262"/>
            <ac:spMk id="9" creationId="{D191AED6-0546-4985-AA20-729CC204FF8E}"/>
          </ac:spMkLst>
        </pc:spChg>
        <pc:spChg chg="mod">
          <ac:chgData name="" userId="" providerId="" clId="Web-{83C0B2A9-8D83-42FE-BB0B-AB2D57803D22}" dt="2019-08-13T19:18:58.021" v="79" actId="1076"/>
          <ac:spMkLst>
            <pc:docMk/>
            <pc:sldMk cId="3532148062" sldId="262"/>
            <ac:spMk id="10" creationId="{70499222-572C-4E94-A575-A4E94A884312}"/>
          </ac:spMkLst>
        </pc:spChg>
      </pc:sldChg>
      <pc:sldChg chg="modSp">
        <pc:chgData name="" userId="" providerId="" clId="Web-{83C0B2A9-8D83-42FE-BB0B-AB2D57803D22}" dt="2019-08-13T19:18:20.224" v="71" actId="14100"/>
        <pc:sldMkLst>
          <pc:docMk/>
          <pc:sldMk cId="671565702" sldId="265"/>
        </pc:sldMkLst>
        <pc:spChg chg="mod">
          <ac:chgData name="" userId="" providerId="" clId="Web-{83C0B2A9-8D83-42FE-BB0B-AB2D57803D22}" dt="2019-08-13T19:18:20.224" v="71" actId="14100"/>
          <ac:spMkLst>
            <pc:docMk/>
            <pc:sldMk cId="671565702" sldId="265"/>
            <ac:spMk id="17" creationId="{41C3DBDC-C59A-4345-9861-C409E61ADCD8}"/>
          </ac:spMkLst>
        </pc:spChg>
      </pc:sldChg>
      <pc:sldChg chg="modSp">
        <pc:chgData name="" userId="" providerId="" clId="Web-{83C0B2A9-8D83-42FE-BB0B-AB2D57803D22}" dt="2019-08-13T19:19:09.709" v="82" actId="1076"/>
        <pc:sldMkLst>
          <pc:docMk/>
          <pc:sldMk cId="1773764769" sldId="266"/>
        </pc:sldMkLst>
        <pc:spChg chg="mod">
          <ac:chgData name="" userId="" providerId="" clId="Web-{83C0B2A9-8D83-42FE-BB0B-AB2D57803D22}" dt="2019-08-13T19:19:06.865" v="80" actId="1076"/>
          <ac:spMkLst>
            <pc:docMk/>
            <pc:sldMk cId="1773764769" sldId="266"/>
            <ac:spMk id="8" creationId="{D63CEC3D-2EBB-4640-B73B-E69392AE74E9}"/>
          </ac:spMkLst>
        </pc:spChg>
        <pc:spChg chg="mod">
          <ac:chgData name="" userId="" providerId="" clId="Web-{83C0B2A9-8D83-42FE-BB0B-AB2D57803D22}" dt="2019-08-13T19:19:07.928" v="81" actId="1076"/>
          <ac:spMkLst>
            <pc:docMk/>
            <pc:sldMk cId="1773764769" sldId="266"/>
            <ac:spMk id="9" creationId="{D191AED6-0546-4985-AA20-729CC204FF8E}"/>
          </ac:spMkLst>
        </pc:spChg>
        <pc:spChg chg="mod">
          <ac:chgData name="" userId="" providerId="" clId="Web-{83C0B2A9-8D83-42FE-BB0B-AB2D57803D22}" dt="2019-08-13T19:19:09.709" v="82" actId="1076"/>
          <ac:spMkLst>
            <pc:docMk/>
            <pc:sldMk cId="1773764769" sldId="266"/>
            <ac:spMk id="10" creationId="{70499222-572C-4E94-A575-A4E94A884312}"/>
          </ac:spMkLst>
        </pc:spChg>
      </pc:sldChg>
      <pc:sldChg chg="modSp">
        <pc:chgData name="" userId="" providerId="" clId="Web-{83C0B2A9-8D83-42FE-BB0B-AB2D57803D22}" dt="2019-08-13T19:15:38.520" v="26" actId="1076"/>
        <pc:sldMkLst>
          <pc:docMk/>
          <pc:sldMk cId="645328828" sldId="267"/>
        </pc:sldMkLst>
        <pc:spChg chg="mod">
          <ac:chgData name="" userId="" providerId="" clId="Web-{83C0B2A9-8D83-42FE-BB0B-AB2D57803D22}" dt="2019-08-13T19:15:34.395" v="24" actId="1076"/>
          <ac:spMkLst>
            <pc:docMk/>
            <pc:sldMk cId="645328828" sldId="267"/>
            <ac:spMk id="8" creationId="{D63CEC3D-2EBB-4640-B73B-E69392AE74E9}"/>
          </ac:spMkLst>
        </pc:spChg>
        <pc:spChg chg="mod">
          <ac:chgData name="" userId="" providerId="" clId="Web-{83C0B2A9-8D83-42FE-BB0B-AB2D57803D22}" dt="2019-08-13T19:15:36.333" v="25" actId="1076"/>
          <ac:spMkLst>
            <pc:docMk/>
            <pc:sldMk cId="645328828" sldId="267"/>
            <ac:spMk id="9" creationId="{D191AED6-0546-4985-AA20-729CC204FF8E}"/>
          </ac:spMkLst>
        </pc:spChg>
        <pc:spChg chg="mod">
          <ac:chgData name="" userId="" providerId="" clId="Web-{83C0B2A9-8D83-42FE-BB0B-AB2D57803D22}" dt="2019-08-13T19:15:38.520" v="26" actId="1076"/>
          <ac:spMkLst>
            <pc:docMk/>
            <pc:sldMk cId="645328828" sldId="267"/>
            <ac:spMk id="10" creationId="{70499222-572C-4E94-A575-A4E94A884312}"/>
          </ac:spMkLst>
        </pc:spChg>
      </pc:sldChg>
      <pc:sldChg chg="modSp">
        <pc:chgData name="" userId="" providerId="" clId="Web-{83C0B2A9-8D83-42FE-BB0B-AB2D57803D22}" dt="2019-08-13T19:19:44.241" v="94" actId="1076"/>
        <pc:sldMkLst>
          <pc:docMk/>
          <pc:sldMk cId="3056036970" sldId="277"/>
        </pc:sldMkLst>
        <pc:spChg chg="mod">
          <ac:chgData name="" userId="" providerId="" clId="Web-{83C0B2A9-8D83-42FE-BB0B-AB2D57803D22}" dt="2019-08-13T19:19:35.209" v="88" actId="20577"/>
          <ac:spMkLst>
            <pc:docMk/>
            <pc:sldMk cId="3056036970" sldId="277"/>
            <ac:spMk id="6" creationId="{E05A796F-D2F4-42E5-8A13-308C2D1F9B1C}"/>
          </ac:spMkLst>
        </pc:spChg>
        <pc:spChg chg="mod">
          <ac:chgData name="" userId="" providerId="" clId="Web-{83C0B2A9-8D83-42FE-BB0B-AB2D57803D22}" dt="2019-08-13T19:19:44.241" v="94" actId="1076"/>
          <ac:spMkLst>
            <pc:docMk/>
            <pc:sldMk cId="3056036970" sldId="277"/>
            <ac:spMk id="8" creationId="{D63CEC3D-2EBB-4640-B73B-E69392AE74E9}"/>
          </ac:spMkLst>
        </pc:spChg>
        <pc:spChg chg="mod">
          <ac:chgData name="" userId="" providerId="" clId="Web-{83C0B2A9-8D83-42FE-BB0B-AB2D57803D22}" dt="2019-08-13T19:19:38.100" v="92" actId="20577"/>
          <ac:spMkLst>
            <pc:docMk/>
            <pc:sldMk cId="3056036970" sldId="277"/>
            <ac:spMk id="9" creationId="{D191AED6-0546-4985-AA20-729CC204FF8E}"/>
          </ac:spMkLst>
        </pc:spChg>
        <pc:spChg chg="mod">
          <ac:chgData name="" userId="" providerId="" clId="Web-{83C0B2A9-8D83-42FE-BB0B-AB2D57803D22}" dt="2019-08-13T19:19:40.554" v="93" actId="20577"/>
          <ac:spMkLst>
            <pc:docMk/>
            <pc:sldMk cId="3056036970" sldId="277"/>
            <ac:spMk id="10" creationId="{70499222-572C-4E94-A575-A4E94A884312}"/>
          </ac:spMkLst>
        </pc:spChg>
      </pc:sldChg>
      <pc:sldChg chg="modSp">
        <pc:chgData name="" userId="" providerId="" clId="Web-{83C0B2A9-8D83-42FE-BB0B-AB2D57803D22}" dt="2019-08-13T19:20:10.241" v="105" actId="20577"/>
        <pc:sldMkLst>
          <pc:docMk/>
          <pc:sldMk cId="2620379016" sldId="280"/>
        </pc:sldMkLst>
        <pc:spChg chg="mod">
          <ac:chgData name="" userId="" providerId="" clId="Web-{83C0B2A9-8D83-42FE-BB0B-AB2D57803D22}" dt="2019-08-13T19:20:10.241" v="105" actId="20577"/>
          <ac:spMkLst>
            <pc:docMk/>
            <pc:sldMk cId="2620379016" sldId="280"/>
            <ac:spMk id="8" creationId="{D63CEC3D-2EBB-4640-B73B-E69392AE74E9}"/>
          </ac:spMkLst>
        </pc:spChg>
        <pc:spChg chg="mod">
          <ac:chgData name="" userId="" providerId="" clId="Web-{83C0B2A9-8D83-42FE-BB0B-AB2D57803D22}" dt="2019-08-13T19:20:02.913" v="101" actId="20577"/>
          <ac:spMkLst>
            <pc:docMk/>
            <pc:sldMk cId="2620379016" sldId="280"/>
            <ac:spMk id="9" creationId="{D191AED6-0546-4985-AA20-729CC204FF8E}"/>
          </ac:spMkLst>
        </pc:spChg>
        <pc:spChg chg="mod">
          <ac:chgData name="" userId="" providerId="" clId="Web-{83C0B2A9-8D83-42FE-BB0B-AB2D57803D22}" dt="2019-08-13T19:19:59.803" v="99" actId="20577"/>
          <ac:spMkLst>
            <pc:docMk/>
            <pc:sldMk cId="2620379016" sldId="280"/>
            <ac:spMk id="10" creationId="{70499222-572C-4E94-A575-A4E94A884312}"/>
          </ac:spMkLst>
        </pc:spChg>
      </pc:sldChg>
      <pc:sldChg chg="modSp">
        <pc:chgData name="" userId="" providerId="" clId="Web-{83C0B2A9-8D83-42FE-BB0B-AB2D57803D22}" dt="2019-08-13T19:20:52.054" v="112" actId="20577"/>
        <pc:sldMkLst>
          <pc:docMk/>
          <pc:sldMk cId="1007071115" sldId="286"/>
        </pc:sldMkLst>
        <pc:spChg chg="mod">
          <ac:chgData name="" userId="" providerId="" clId="Web-{83C0B2A9-8D83-42FE-BB0B-AB2D57803D22}" dt="2019-08-13T19:20:52.054" v="112" actId="20577"/>
          <ac:spMkLst>
            <pc:docMk/>
            <pc:sldMk cId="1007071115" sldId="286"/>
            <ac:spMk id="6" creationId="{E05A796F-D2F4-42E5-8A13-308C2D1F9B1C}"/>
          </ac:spMkLst>
        </pc:spChg>
        <pc:spChg chg="mod">
          <ac:chgData name="" userId="" providerId="" clId="Web-{83C0B2A9-8D83-42FE-BB0B-AB2D57803D22}" dt="2019-08-13T19:20:40.288" v="106" actId="1076"/>
          <ac:spMkLst>
            <pc:docMk/>
            <pc:sldMk cId="1007071115" sldId="286"/>
            <ac:spMk id="8" creationId="{D63CEC3D-2EBB-4640-B73B-E69392AE74E9}"/>
          </ac:spMkLst>
        </pc:spChg>
        <pc:spChg chg="mod">
          <ac:chgData name="" userId="" providerId="" clId="Web-{83C0B2A9-8D83-42FE-BB0B-AB2D57803D22}" dt="2019-08-13T19:20:43.460" v="108" actId="1076"/>
          <ac:spMkLst>
            <pc:docMk/>
            <pc:sldMk cId="1007071115" sldId="286"/>
            <ac:spMk id="9" creationId="{D191AED6-0546-4985-AA20-729CC204FF8E}"/>
          </ac:spMkLst>
        </pc:spChg>
        <pc:spChg chg="mod">
          <ac:chgData name="" userId="" providerId="" clId="Web-{83C0B2A9-8D83-42FE-BB0B-AB2D57803D22}" dt="2019-08-13T19:20:45.054" v="109" actId="1076"/>
          <ac:spMkLst>
            <pc:docMk/>
            <pc:sldMk cId="1007071115" sldId="286"/>
            <ac:spMk id="10" creationId="{70499222-572C-4E94-A575-A4E94A884312}"/>
          </ac:spMkLst>
        </pc:spChg>
      </pc:sldChg>
      <pc:sldChg chg="modSp">
        <pc:chgData name="" userId="" providerId="" clId="Web-{83C0B2A9-8D83-42FE-BB0B-AB2D57803D22}" dt="2019-08-13T19:18:43.115" v="75" actId="20577"/>
        <pc:sldMkLst>
          <pc:docMk/>
          <pc:sldMk cId="2812252135" sldId="288"/>
        </pc:sldMkLst>
        <pc:spChg chg="mod">
          <ac:chgData name="" userId="" providerId="" clId="Web-{83C0B2A9-8D83-42FE-BB0B-AB2D57803D22}" dt="2019-08-13T19:18:39.834" v="73" actId="20577"/>
          <ac:spMkLst>
            <pc:docMk/>
            <pc:sldMk cId="2812252135" sldId="288"/>
            <ac:spMk id="8" creationId="{D63CEC3D-2EBB-4640-B73B-E69392AE74E9}"/>
          </ac:spMkLst>
        </pc:spChg>
        <pc:spChg chg="mod">
          <ac:chgData name="" userId="" providerId="" clId="Web-{83C0B2A9-8D83-42FE-BB0B-AB2D57803D22}" dt="2019-08-13T19:18:41.162" v="74" actId="20577"/>
          <ac:spMkLst>
            <pc:docMk/>
            <pc:sldMk cId="2812252135" sldId="288"/>
            <ac:spMk id="9" creationId="{D191AED6-0546-4985-AA20-729CC204FF8E}"/>
          </ac:spMkLst>
        </pc:spChg>
        <pc:spChg chg="mod">
          <ac:chgData name="" userId="" providerId="" clId="Web-{83C0B2A9-8D83-42FE-BB0B-AB2D57803D22}" dt="2019-08-13T19:18:43.115" v="75" actId="20577"/>
          <ac:spMkLst>
            <pc:docMk/>
            <pc:sldMk cId="2812252135" sldId="288"/>
            <ac:spMk id="10" creationId="{70499222-572C-4E94-A575-A4E94A884312}"/>
          </ac:spMkLst>
        </pc:spChg>
        <pc:spChg chg="mod">
          <ac:chgData name="" userId="" providerId="" clId="Web-{83C0B2A9-8D83-42FE-BB0B-AB2D57803D22}" dt="2019-08-13T19:18:27.538" v="72" actId="14100"/>
          <ac:spMkLst>
            <pc:docMk/>
            <pc:sldMk cId="2812252135" sldId="288"/>
            <ac:spMk id="17" creationId="{37FE1B10-B820-461F-A032-E46598460D9E}"/>
          </ac:spMkLst>
        </pc:spChg>
      </pc:sldChg>
      <pc:sldChg chg="modSp">
        <pc:chgData name="" userId="" providerId="" clId="Web-{83C0B2A9-8D83-42FE-BB0B-AB2D57803D22}" dt="2019-08-13T19:15:17.395" v="22" actId="20577"/>
        <pc:sldMkLst>
          <pc:docMk/>
          <pc:sldMk cId="3800395996" sldId="305"/>
        </pc:sldMkLst>
        <pc:spChg chg="mod">
          <ac:chgData name="" userId="" providerId="" clId="Web-{83C0B2A9-8D83-42FE-BB0B-AB2D57803D22}" dt="2019-08-13T19:15:17.395" v="22" actId="20577"/>
          <ac:spMkLst>
            <pc:docMk/>
            <pc:sldMk cId="3800395996" sldId="305"/>
            <ac:spMk id="6" creationId="{E05A796F-D2F4-42E5-8A13-308C2D1F9B1C}"/>
          </ac:spMkLst>
        </pc:spChg>
      </pc:sldChg>
      <pc:sldChg chg="modSp">
        <pc:chgData name="" userId="" providerId="" clId="Web-{83C0B2A9-8D83-42FE-BB0B-AB2D57803D22}" dt="2019-08-13T19:15:03.817" v="16" actId="20577"/>
        <pc:sldMkLst>
          <pc:docMk/>
          <pc:sldMk cId="197963157" sldId="317"/>
        </pc:sldMkLst>
        <pc:spChg chg="mod">
          <ac:chgData name="" userId="" providerId="" clId="Web-{83C0B2A9-8D83-42FE-BB0B-AB2D57803D22}" dt="2019-08-13T19:15:03.817" v="16" actId="20577"/>
          <ac:spMkLst>
            <pc:docMk/>
            <pc:sldMk cId="197963157" sldId="317"/>
            <ac:spMk id="6" creationId="{E05A796F-D2F4-42E5-8A13-308C2D1F9B1C}"/>
          </ac:spMkLst>
        </pc:spChg>
        <pc:spChg chg="mod">
          <ac:chgData name="" userId="" providerId="" clId="Web-{83C0B2A9-8D83-42FE-BB0B-AB2D57803D22}" dt="2019-08-13T19:14:47.785" v="4" actId="20577"/>
          <ac:spMkLst>
            <pc:docMk/>
            <pc:sldMk cId="197963157" sldId="317"/>
            <ac:spMk id="15" creationId="{DC2BE1DB-F6F0-49E7-AF58-80E18CF4A5A3}"/>
          </ac:spMkLst>
        </pc:spChg>
        <pc:spChg chg="mod">
          <ac:chgData name="" userId="" providerId="" clId="Web-{83C0B2A9-8D83-42FE-BB0B-AB2D57803D22}" dt="2019-08-13T19:14:50.551" v="5" actId="20577"/>
          <ac:spMkLst>
            <pc:docMk/>
            <pc:sldMk cId="197963157" sldId="317"/>
            <ac:spMk id="17" creationId="{88A57178-B0CF-4E0D-BB1F-32D602264A93}"/>
          </ac:spMkLst>
        </pc:spChg>
        <pc:spChg chg="mod">
          <ac:chgData name="" userId="" providerId="" clId="Web-{83C0B2A9-8D83-42FE-BB0B-AB2D57803D22}" dt="2019-08-13T19:14:55.410" v="10" actId="20577"/>
          <ac:spMkLst>
            <pc:docMk/>
            <pc:sldMk cId="197963157" sldId="317"/>
            <ac:spMk id="18" creationId="{E9DA8349-5CF7-4011-A519-250E32F93E2F}"/>
          </ac:spMkLst>
        </pc:spChg>
      </pc:sldChg>
      <pc:sldChg chg="modSp">
        <pc:chgData name="" userId="" providerId="" clId="Web-{83C0B2A9-8D83-42FE-BB0B-AB2D57803D22}" dt="2019-08-13T19:17:41.474" v="60" actId="14100"/>
        <pc:sldMkLst>
          <pc:docMk/>
          <pc:sldMk cId="3461022954" sldId="329"/>
        </pc:sldMkLst>
        <pc:spChg chg="mod">
          <ac:chgData name="" userId="" providerId="" clId="Web-{83C0B2A9-8D83-42FE-BB0B-AB2D57803D22}" dt="2019-08-13T19:17:41.474" v="60" actId="14100"/>
          <ac:spMkLst>
            <pc:docMk/>
            <pc:sldMk cId="3461022954" sldId="329"/>
            <ac:spMk id="17" creationId="{41C3DBDC-C59A-4345-9861-C409E61ADCD8}"/>
          </ac:spMkLst>
        </pc:spChg>
      </pc:sldChg>
      <pc:sldChg chg="modSp">
        <pc:chgData name="" userId="" providerId="" clId="Web-{83C0B2A9-8D83-42FE-BB0B-AB2D57803D22}" dt="2019-08-13T19:17:54.146" v="63" actId="20577"/>
        <pc:sldMkLst>
          <pc:docMk/>
          <pc:sldMk cId="2545964062" sldId="330"/>
        </pc:sldMkLst>
        <pc:spChg chg="mod">
          <ac:chgData name="" userId="" providerId="" clId="Web-{83C0B2A9-8D83-42FE-BB0B-AB2D57803D22}" dt="2019-08-13T19:17:54.146" v="63" actId="20577"/>
          <ac:spMkLst>
            <pc:docMk/>
            <pc:sldMk cId="2545964062" sldId="330"/>
            <ac:spMk id="6" creationId="{E05A796F-D2F4-42E5-8A13-308C2D1F9B1C}"/>
          </ac:spMkLst>
        </pc:spChg>
      </pc:sldChg>
      <pc:sldChg chg="modSp">
        <pc:chgData name="" userId="" providerId="" clId="Web-{83C0B2A9-8D83-42FE-BB0B-AB2D57803D22}" dt="2019-08-13T19:18:07.521" v="69" actId="14100"/>
        <pc:sldMkLst>
          <pc:docMk/>
          <pc:sldMk cId="2732137497" sldId="331"/>
        </pc:sldMkLst>
        <pc:spChg chg="mod">
          <ac:chgData name="" userId="" providerId="" clId="Web-{83C0B2A9-8D83-42FE-BB0B-AB2D57803D22}" dt="2019-08-13T19:17:58.802" v="65" actId="1076"/>
          <ac:spMkLst>
            <pc:docMk/>
            <pc:sldMk cId="2732137497" sldId="331"/>
            <ac:spMk id="8" creationId="{D63CEC3D-2EBB-4640-B73B-E69392AE74E9}"/>
          </ac:spMkLst>
        </pc:spChg>
        <pc:spChg chg="mod">
          <ac:chgData name="" userId="" providerId="" clId="Web-{83C0B2A9-8D83-42FE-BB0B-AB2D57803D22}" dt="2019-08-13T19:18:00.849" v="66" actId="1076"/>
          <ac:spMkLst>
            <pc:docMk/>
            <pc:sldMk cId="2732137497" sldId="331"/>
            <ac:spMk id="9" creationId="{D191AED6-0546-4985-AA20-729CC204FF8E}"/>
          </ac:spMkLst>
        </pc:spChg>
        <pc:spChg chg="mod">
          <ac:chgData name="" userId="" providerId="" clId="Web-{83C0B2A9-8D83-42FE-BB0B-AB2D57803D22}" dt="2019-08-13T19:18:04.380" v="68" actId="1076"/>
          <ac:spMkLst>
            <pc:docMk/>
            <pc:sldMk cId="2732137497" sldId="331"/>
            <ac:spMk id="10" creationId="{70499222-572C-4E94-A575-A4E94A884312}"/>
          </ac:spMkLst>
        </pc:spChg>
        <pc:spChg chg="mod">
          <ac:chgData name="" userId="" providerId="" clId="Web-{83C0B2A9-8D83-42FE-BB0B-AB2D57803D22}" dt="2019-08-13T19:18:07.521" v="69" actId="14100"/>
          <ac:spMkLst>
            <pc:docMk/>
            <pc:sldMk cId="2732137497" sldId="331"/>
            <ac:spMk id="17" creationId="{136F1285-1BA1-46BB-926D-8026C50E3C00}"/>
          </ac:spMkLst>
        </pc:spChg>
      </pc:sldChg>
      <pc:sldChg chg="modSp">
        <pc:chgData name="" userId="" providerId="" clId="Web-{83C0B2A9-8D83-42FE-BB0B-AB2D57803D22}" dt="2019-08-13T19:17:26.818" v="58" actId="20577"/>
        <pc:sldMkLst>
          <pc:docMk/>
          <pc:sldMk cId="3603747919" sldId="334"/>
        </pc:sldMkLst>
        <pc:spChg chg="mod">
          <ac:chgData name="" userId="" providerId="" clId="Web-{83C0B2A9-8D83-42FE-BB0B-AB2D57803D22}" dt="2019-08-13T19:17:26.818" v="58" actId="20577"/>
          <ac:spMkLst>
            <pc:docMk/>
            <pc:sldMk cId="3603747919" sldId="334"/>
            <ac:spMk id="6" creationId="{E05A796F-D2F4-42E5-8A13-308C2D1F9B1C}"/>
          </ac:spMkLst>
        </pc:spChg>
        <pc:spChg chg="mod">
          <ac:chgData name="" userId="" providerId="" clId="Web-{83C0B2A9-8D83-42FE-BB0B-AB2D57803D22}" dt="2019-08-13T19:16:53.302" v="50" actId="1076"/>
          <ac:spMkLst>
            <pc:docMk/>
            <pc:sldMk cId="3603747919" sldId="334"/>
            <ac:spMk id="8" creationId="{D63CEC3D-2EBB-4640-B73B-E69392AE74E9}"/>
          </ac:spMkLst>
        </pc:spChg>
        <pc:spChg chg="mod">
          <ac:chgData name="" userId="" providerId="" clId="Web-{83C0B2A9-8D83-42FE-BB0B-AB2D57803D22}" dt="2019-08-13T19:16:58.239" v="51" actId="1076"/>
          <ac:spMkLst>
            <pc:docMk/>
            <pc:sldMk cId="3603747919" sldId="334"/>
            <ac:spMk id="9" creationId="{D191AED6-0546-4985-AA20-729CC204FF8E}"/>
          </ac:spMkLst>
        </pc:spChg>
        <pc:spChg chg="mod">
          <ac:chgData name="" userId="" providerId="" clId="Web-{83C0B2A9-8D83-42FE-BB0B-AB2D57803D22}" dt="2019-08-13T19:17:01.974" v="52" actId="1076"/>
          <ac:spMkLst>
            <pc:docMk/>
            <pc:sldMk cId="3603747919" sldId="334"/>
            <ac:spMk id="10" creationId="{70499222-572C-4E94-A575-A4E94A884312}"/>
          </ac:spMkLst>
        </pc:spChg>
        <pc:spChg chg="mod">
          <ac:chgData name="" userId="" providerId="" clId="Web-{83C0B2A9-8D83-42FE-BB0B-AB2D57803D22}" dt="2019-08-13T19:17:11.974" v="55" actId="1076"/>
          <ac:spMkLst>
            <pc:docMk/>
            <pc:sldMk cId="3603747919" sldId="334"/>
            <ac:spMk id="17" creationId="{94BFA737-7C43-4C4D-B44C-D5C6118AFEED}"/>
          </ac:spMkLst>
        </pc:spChg>
      </pc:sldChg>
      <pc:sldChg chg="modSp">
        <pc:chgData name="" userId="" providerId="" clId="Web-{83C0B2A9-8D83-42FE-BB0B-AB2D57803D22}" dt="2019-08-13T19:16:07.942" v="27" actId="14100"/>
        <pc:sldMkLst>
          <pc:docMk/>
          <pc:sldMk cId="1746647763" sldId="336"/>
        </pc:sldMkLst>
        <pc:spChg chg="mod">
          <ac:chgData name="" userId="" providerId="" clId="Web-{83C0B2A9-8D83-42FE-BB0B-AB2D57803D22}" dt="2019-08-13T19:16:07.942" v="27" actId="14100"/>
          <ac:spMkLst>
            <pc:docMk/>
            <pc:sldMk cId="1746647763" sldId="336"/>
            <ac:spMk id="14" creationId="{7F2DEC96-3BB7-4FAC-B3A8-6A4D9605DE54}"/>
          </ac:spMkLst>
        </pc:spChg>
      </pc:sldChg>
      <pc:sldChg chg="modSp">
        <pc:chgData name="" userId="" providerId="" clId="Web-{83C0B2A9-8D83-42FE-BB0B-AB2D57803D22}" dt="2019-08-13T19:16:33.958" v="48" actId="20577"/>
        <pc:sldMkLst>
          <pc:docMk/>
          <pc:sldMk cId="1671448249" sldId="339"/>
        </pc:sldMkLst>
        <pc:spChg chg="mod">
          <ac:chgData name="" userId="" providerId="" clId="Web-{83C0B2A9-8D83-42FE-BB0B-AB2D57803D22}" dt="2019-08-13T19:16:33.958" v="48" actId="20577"/>
          <ac:spMkLst>
            <pc:docMk/>
            <pc:sldMk cId="1671448249" sldId="339"/>
            <ac:spMk id="6" creationId="{E05A796F-D2F4-42E5-8A13-308C2D1F9B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68562-E2AC-4722-BCA6-265B6FAE6866}" type="datetimeFigureOut">
              <a:rPr lang="en-US" smtClean="0"/>
              <a:t>10/22/2019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720B8-A376-4F47-9B58-9FCAE427A922}" type="slidenum">
              <a:rPr lang="en-US" smtClean="0"/>
              <a:t>‹#›</a:t>
            </a:fld>
            <a:endParaRPr lang="en-US"/>
          </a:p>
        </p:txBody>
      </p:sp>
    </p:spTree>
    <p:extLst>
      <p:ext uri="{BB962C8B-B14F-4D97-AF65-F5344CB8AC3E}">
        <p14:creationId xmlns:p14="http://schemas.microsoft.com/office/powerpoint/2010/main" val="47429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atercalculator.org/water-use/the-water-footprint-of-energ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ametrics.com/blog/water-fac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hevalueofwater.org/sites/default/files/2019%20VOW%20ONE-PAGER.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hevalueofwater.org/sites/default/files/2019%20VOW%20ONE-PAGER.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3.epa.gov/safewater/kids/waterfactsoflife.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hevalueofwater.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rdc.org/stories/water-pollution-everything-you-need-know#whati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rdc.org/stories/global-warming-101#weath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itylab.com/solutions/2011/12/who-should-pay-aging-water-infrastructure/62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mericanrivers.org/threats-solutions/clean-water/sewage-pollu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ureblue.org/post/voters-care-about-water-infrastructur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ater.usgs.gov/edu/watercycleic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thevalueofwater.org/sites/default/files/To%20share%20website%20-%202018%20VOW%20Poll%20Result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thevalueofwater.org/sites/default/files/To%20share%20website%20-%202018%20VOW%20Poll%20Result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fwater.org/modules/showdocument.aspx?documentid=8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gs.gov/special-topic/water-science-school/science/water-cycle-schools-and-kids?qt-science_center_objects=0#qt-science_center_objec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hevalueofwater.org/sites/default/files/Economic%20Impact%20of%20Investing%20in%20Water%20Infrastructure_VOW_FINAL_page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3.epa.gov/safewater/kids/waterfactsoflif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ater.usgs.gov/edu/qa-home-percapita.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ater.usgs.gov/edu/qa-home-percapita.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a:t>
            </a:fld>
            <a:endParaRPr lang="en-US"/>
          </a:p>
        </p:txBody>
      </p:sp>
    </p:spTree>
    <p:extLst>
      <p:ext uri="{BB962C8B-B14F-4D97-AF65-F5344CB8AC3E}">
        <p14:creationId xmlns:p14="http://schemas.microsoft.com/office/powerpoint/2010/main" val="287532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https://www.watercalculator.org/water-use/the-water-footprint-of-energy/</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10</a:t>
            </a:fld>
            <a:endParaRPr lang="en-US"/>
          </a:p>
        </p:txBody>
      </p:sp>
    </p:spTree>
    <p:extLst>
      <p:ext uri="{BB962C8B-B14F-4D97-AF65-F5344CB8AC3E}">
        <p14:creationId xmlns:p14="http://schemas.microsoft.com/office/powerpoint/2010/main" val="135027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D24494-9229-4849-87E5-9A83A56B17AC}" type="slidenum">
              <a:rPr lang="en-US" smtClean="0"/>
              <a:t>11</a:t>
            </a:fld>
            <a:endParaRPr lang="en-US"/>
          </a:p>
        </p:txBody>
      </p:sp>
    </p:spTree>
    <p:extLst>
      <p:ext uri="{BB962C8B-B14F-4D97-AF65-F5344CB8AC3E}">
        <p14:creationId xmlns:p14="http://schemas.microsoft.com/office/powerpoint/2010/main" val="7204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https://www.seametrics.com/blog/water-facts/</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12</a:t>
            </a:fld>
            <a:endParaRPr lang="en-US"/>
          </a:p>
        </p:txBody>
      </p:sp>
    </p:spTree>
    <p:extLst>
      <p:ext uri="{BB962C8B-B14F-4D97-AF65-F5344CB8AC3E}">
        <p14:creationId xmlns:p14="http://schemas.microsoft.com/office/powerpoint/2010/main" val="289962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http://thevalueofwater.org/sites/default/files/2019%20VOW%20ONE-PAGER.pdf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13</a:t>
            </a:fld>
            <a:endParaRPr lang="en-US"/>
          </a:p>
        </p:txBody>
      </p:sp>
    </p:spTree>
    <p:extLst>
      <p:ext uri="{BB962C8B-B14F-4D97-AF65-F5344CB8AC3E}">
        <p14:creationId xmlns:p14="http://schemas.microsoft.com/office/powerpoint/2010/main" val="1633586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http://thevalueofwater.org/sites/default/files/2019%20VOW%20ONE-PAGER.pdf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14</a:t>
            </a:fld>
            <a:endParaRPr lang="en-US"/>
          </a:p>
        </p:txBody>
      </p:sp>
    </p:spTree>
    <p:extLst>
      <p:ext uri="{BB962C8B-B14F-4D97-AF65-F5344CB8AC3E}">
        <p14:creationId xmlns:p14="http://schemas.microsoft.com/office/powerpoint/2010/main" val="64569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fontAlgn="base"/>
            <a:r>
              <a:rPr lang="en-US" sz="1200" b="1" kern="1200" dirty="0">
                <a:solidFill>
                  <a:schemeClr val="tx1"/>
                </a:solidFill>
                <a:effectLst/>
                <a:latin typeface="+mn-lt"/>
                <a:ea typeface="+mn-ea"/>
                <a:cs typeface="+mn-cs"/>
              </a:rPr>
              <a:t>Water infrastructure is the lifelines of our communities.</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Our water infrastructure supports every facet of our daily lives, but our water infrastructure is facing unprecedented challenges.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Demographic changes and climate pressures, including natural disasters like droughts, flooding, and wildfires, threaten our infrastructure and increase the possibility of a day without water.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Some communities are grappling with toxic algae blooms and pollution from chemicals or raw sewage, others are facing startling groundwater depletion.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These challenges look different to different communities and will require local solutions, but it’s clear that reinvestment in our water systems must be a national priority. </a:t>
            </a: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15</a:t>
            </a:fld>
            <a:endParaRPr lang="en-US"/>
          </a:p>
        </p:txBody>
      </p:sp>
    </p:spTree>
    <p:extLst>
      <p:ext uri="{BB962C8B-B14F-4D97-AF65-F5344CB8AC3E}">
        <p14:creationId xmlns:p14="http://schemas.microsoft.com/office/powerpoint/2010/main" val="29790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https://www3.epa.gov/safewater/kids/waterfactsoflife.html</a:t>
            </a:r>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16</a:t>
            </a:fld>
            <a:endParaRPr lang="en-US"/>
          </a:p>
        </p:txBody>
      </p:sp>
    </p:spTree>
    <p:extLst>
      <p:ext uri="{BB962C8B-B14F-4D97-AF65-F5344CB8AC3E}">
        <p14:creationId xmlns:p14="http://schemas.microsoft.com/office/powerpoint/2010/main" val="336859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http://thevalueofwater.org/</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17</a:t>
            </a:fld>
            <a:endParaRPr lang="en-US"/>
          </a:p>
        </p:txBody>
      </p:sp>
    </p:spTree>
    <p:extLst>
      <p:ext uri="{BB962C8B-B14F-4D97-AF65-F5344CB8AC3E}">
        <p14:creationId xmlns:p14="http://schemas.microsoft.com/office/powerpoint/2010/main" val="245707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https://www.nrdc.org/stories/water-pollution-everything-you-need-know#whatis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18</a:t>
            </a:fld>
            <a:endParaRPr lang="en-US"/>
          </a:p>
        </p:txBody>
      </p:sp>
    </p:spTree>
    <p:extLst>
      <p:ext uri="{BB962C8B-B14F-4D97-AF65-F5344CB8AC3E}">
        <p14:creationId xmlns:p14="http://schemas.microsoft.com/office/powerpoint/2010/main" val="37782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https://www.nrdc.org/stories/global-warming-101#weather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19</a:t>
            </a:fld>
            <a:endParaRPr lang="en-US"/>
          </a:p>
        </p:txBody>
      </p:sp>
    </p:spTree>
    <p:extLst>
      <p:ext uri="{BB962C8B-B14F-4D97-AF65-F5344CB8AC3E}">
        <p14:creationId xmlns:p14="http://schemas.microsoft.com/office/powerpoint/2010/main" val="346426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lvl="0" indent="0" fontAlgn="base">
              <a:buFont typeface="Arial" panose="020B0604020202020204" pitchFamily="34" charset="0"/>
              <a:buNone/>
            </a:pPr>
            <a:r>
              <a:rPr lang="en-US" sz="1200" kern="1200" dirty="0">
                <a:solidFill>
                  <a:schemeClr val="tx1"/>
                </a:solidFill>
                <a:effectLst/>
                <a:latin typeface="+mn-lt"/>
                <a:ea typeface="+mn-ea"/>
                <a:cs typeface="+mn-cs"/>
              </a:rPr>
              <a:t>Turn on the tap, and clean water flows out. Flush the toilet, and dirty water goes away. When you have reliable water service, you don’t have to think twice about the infrastructure that brings water to your home or business, and then safely returns water to the environment – but we all should. The reality is, America’s water infrastructure is aging and failing—and there are even communities that have never had access to infrastructure in the first place. </a:t>
            </a:r>
          </a:p>
          <a:p>
            <a:pPr marL="0" lvl="0" indent="0" fontAlgn="base">
              <a:buFont typeface="Arial" panose="020B0604020202020204" pitchFamily="34" charset="0"/>
              <a:buNone/>
            </a:pPr>
            <a:endParaRPr lang="en-US" sz="1200" kern="1200" dirty="0">
              <a:solidFill>
                <a:schemeClr val="tx1"/>
              </a:solidFill>
              <a:effectLst/>
              <a:latin typeface="+mn-lt"/>
              <a:ea typeface="+mn-ea"/>
              <a:cs typeface="+mn-cs"/>
            </a:endParaRPr>
          </a:p>
          <a:p>
            <a:pPr marL="0" lvl="0" indent="0" fontAlgn="base">
              <a:buFont typeface="Arial" panose="020B0604020202020204" pitchFamily="34" charset="0"/>
              <a:buNone/>
            </a:pPr>
            <a:r>
              <a:rPr lang="en-US" sz="1200" kern="1200" dirty="0">
                <a:solidFill>
                  <a:schemeClr val="tx1"/>
                </a:solidFill>
                <a:effectLst/>
                <a:latin typeface="+mn-lt"/>
                <a:ea typeface="+mn-ea"/>
                <a:cs typeface="+mn-cs"/>
              </a:rPr>
              <a:t>On Imagine a Day Without Water, we ask everyone to consider what their day would be like if they couldn’t turn on the tap and get clean drinking water, or if you flushed the toilet and wastewater didn’t go anywhere. What would that day be like?</a:t>
            </a:r>
          </a:p>
        </p:txBody>
      </p:sp>
      <p:sp>
        <p:nvSpPr>
          <p:cNvPr id="4" name="Slide Number Placeholder 3"/>
          <p:cNvSpPr>
            <a:spLocks noGrp="1"/>
          </p:cNvSpPr>
          <p:nvPr>
            <p:ph type="sldNum" sz="quarter" idx="10"/>
          </p:nvPr>
        </p:nvSpPr>
        <p:spPr/>
        <p:txBody>
          <a:bodyPr/>
          <a:lstStyle/>
          <a:p>
            <a:fld id="{31D24494-9229-4849-87E5-9A83A56B17AC}" type="slidenum">
              <a:rPr lang="en-US" smtClean="0"/>
              <a:t>2</a:t>
            </a:fld>
            <a:endParaRPr lang="en-US"/>
          </a:p>
        </p:txBody>
      </p:sp>
    </p:spTree>
    <p:extLst>
      <p:ext uri="{BB962C8B-B14F-4D97-AF65-F5344CB8AC3E}">
        <p14:creationId xmlns:p14="http://schemas.microsoft.com/office/powerpoint/2010/main" val="378400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20</a:t>
            </a:fld>
            <a:endParaRPr lang="en-US"/>
          </a:p>
        </p:txBody>
      </p:sp>
    </p:spTree>
    <p:extLst>
      <p:ext uri="{BB962C8B-B14F-4D97-AF65-F5344CB8AC3E}">
        <p14:creationId xmlns:p14="http://schemas.microsoft.com/office/powerpoint/2010/main" val="1126356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https://www.citylab.com/solutions/2011/12/who-should-pay-aging-water-infrastructure/622/</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21</a:t>
            </a:fld>
            <a:endParaRPr lang="en-US"/>
          </a:p>
        </p:txBody>
      </p:sp>
    </p:spTree>
    <p:extLst>
      <p:ext uri="{BB962C8B-B14F-4D97-AF65-F5344CB8AC3E}">
        <p14:creationId xmlns:p14="http://schemas.microsoft.com/office/powerpoint/2010/main" val="3172114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https://www.americanrivers.org/threats-solutions/clean-water/sewage-pollution/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22</a:t>
            </a:fld>
            <a:endParaRPr lang="en-US"/>
          </a:p>
        </p:txBody>
      </p:sp>
    </p:spTree>
    <p:extLst>
      <p:ext uri="{BB962C8B-B14F-4D97-AF65-F5344CB8AC3E}">
        <p14:creationId xmlns:p14="http://schemas.microsoft.com/office/powerpoint/2010/main" val="274455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23</a:t>
            </a:fld>
            <a:endParaRPr lang="en-US"/>
          </a:p>
        </p:txBody>
      </p:sp>
    </p:spTree>
    <p:extLst>
      <p:ext uri="{BB962C8B-B14F-4D97-AF65-F5344CB8AC3E}">
        <p14:creationId xmlns:p14="http://schemas.microsoft.com/office/powerpoint/2010/main" val="3352578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24</a:t>
            </a:fld>
            <a:endParaRPr lang="en-US"/>
          </a:p>
        </p:txBody>
      </p:sp>
    </p:spTree>
    <p:extLst>
      <p:ext uri="{BB962C8B-B14F-4D97-AF65-F5344CB8AC3E}">
        <p14:creationId xmlns:p14="http://schemas.microsoft.com/office/powerpoint/2010/main" val="2137652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25</a:t>
            </a:fld>
            <a:endParaRPr lang="en-US"/>
          </a:p>
        </p:txBody>
      </p:sp>
    </p:spTree>
    <p:extLst>
      <p:ext uri="{BB962C8B-B14F-4D97-AF65-F5344CB8AC3E}">
        <p14:creationId xmlns:p14="http://schemas.microsoft.com/office/powerpoint/2010/main" val="3496883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26</a:t>
            </a:fld>
            <a:endParaRPr lang="en-US"/>
          </a:p>
        </p:txBody>
      </p:sp>
    </p:spTree>
    <p:extLst>
      <p:ext uri="{BB962C8B-B14F-4D97-AF65-F5344CB8AC3E}">
        <p14:creationId xmlns:p14="http://schemas.microsoft.com/office/powerpoint/2010/main" val="117432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https://www.pureblue.org/post/voters-care-about-water-infrastructure</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27</a:t>
            </a:fld>
            <a:endParaRPr lang="en-US"/>
          </a:p>
        </p:txBody>
      </p:sp>
    </p:spTree>
    <p:extLst>
      <p:ext uri="{BB962C8B-B14F-4D97-AF65-F5344CB8AC3E}">
        <p14:creationId xmlns:p14="http://schemas.microsoft.com/office/powerpoint/2010/main" val="1002791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28</a:t>
            </a:fld>
            <a:endParaRPr lang="en-US"/>
          </a:p>
        </p:txBody>
      </p:sp>
    </p:spTree>
    <p:extLst>
      <p:ext uri="{BB962C8B-B14F-4D97-AF65-F5344CB8AC3E}">
        <p14:creationId xmlns:p14="http://schemas.microsoft.com/office/powerpoint/2010/main" val="3564569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29</a:t>
            </a:fld>
            <a:endParaRPr lang="en-US"/>
          </a:p>
        </p:txBody>
      </p:sp>
    </p:spTree>
    <p:extLst>
      <p:ext uri="{BB962C8B-B14F-4D97-AF65-F5344CB8AC3E}">
        <p14:creationId xmlns:p14="http://schemas.microsoft.com/office/powerpoint/2010/main" val="171387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https://water.usgs.gov/edu/watercycleice.html</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a:t>
            </a:fld>
            <a:endParaRPr lang="en-US"/>
          </a:p>
        </p:txBody>
      </p:sp>
    </p:spTree>
    <p:extLst>
      <p:ext uri="{BB962C8B-B14F-4D97-AF65-F5344CB8AC3E}">
        <p14:creationId xmlns:p14="http://schemas.microsoft.com/office/powerpoint/2010/main" val="1290767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30</a:t>
            </a:fld>
            <a:endParaRPr lang="en-US"/>
          </a:p>
        </p:txBody>
      </p:sp>
    </p:spTree>
    <p:extLst>
      <p:ext uri="{BB962C8B-B14F-4D97-AF65-F5344CB8AC3E}">
        <p14:creationId xmlns:p14="http://schemas.microsoft.com/office/powerpoint/2010/main" val="1649354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http://thevalueofwater.org/sites/default/files/To%20share%20website%20-%202018%20VOW%20Poll%20Results.pdf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31</a:t>
            </a:fld>
            <a:endParaRPr lang="en-US"/>
          </a:p>
        </p:txBody>
      </p:sp>
    </p:spTree>
    <p:extLst>
      <p:ext uri="{BB962C8B-B14F-4D97-AF65-F5344CB8AC3E}">
        <p14:creationId xmlns:p14="http://schemas.microsoft.com/office/powerpoint/2010/main" val="1431933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http://thevalueofwater.org/sites/default/files/To%20share%20website%20-%202018%20VOW%20Poll%20Results.pdf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32</a:t>
            </a:fld>
            <a:endParaRPr lang="en-US"/>
          </a:p>
        </p:txBody>
      </p:sp>
    </p:spTree>
    <p:extLst>
      <p:ext uri="{BB962C8B-B14F-4D97-AF65-F5344CB8AC3E}">
        <p14:creationId xmlns:p14="http://schemas.microsoft.com/office/powerpoint/2010/main" val="973672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33</a:t>
            </a:fld>
            <a:endParaRPr lang="en-US"/>
          </a:p>
        </p:txBody>
      </p:sp>
    </p:spTree>
    <p:extLst>
      <p:ext uri="{BB962C8B-B14F-4D97-AF65-F5344CB8AC3E}">
        <p14:creationId xmlns:p14="http://schemas.microsoft.com/office/powerpoint/2010/main" val="686899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34</a:t>
            </a:fld>
            <a:endParaRPr lang="en-US"/>
          </a:p>
        </p:txBody>
      </p:sp>
    </p:spTree>
    <p:extLst>
      <p:ext uri="{BB962C8B-B14F-4D97-AF65-F5344CB8AC3E}">
        <p14:creationId xmlns:p14="http://schemas.microsoft.com/office/powerpoint/2010/main" val="3988407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35</a:t>
            </a:fld>
            <a:endParaRPr lang="en-US"/>
          </a:p>
        </p:txBody>
      </p:sp>
    </p:spTree>
    <p:extLst>
      <p:ext uri="{BB962C8B-B14F-4D97-AF65-F5344CB8AC3E}">
        <p14:creationId xmlns:p14="http://schemas.microsoft.com/office/powerpoint/2010/main" val="913718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36</a:t>
            </a:fld>
            <a:endParaRPr lang="en-US"/>
          </a:p>
        </p:txBody>
      </p:sp>
    </p:spTree>
    <p:extLst>
      <p:ext uri="{BB962C8B-B14F-4D97-AF65-F5344CB8AC3E}">
        <p14:creationId xmlns:p14="http://schemas.microsoft.com/office/powerpoint/2010/main" val="1497242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r>
              <a:rPr lang="en-US" sz="1600" dirty="0"/>
              <a:t>Source: </a:t>
            </a:r>
            <a:r>
              <a:rPr lang="en-US" sz="1200" u="sng" kern="1200" dirty="0">
                <a:solidFill>
                  <a:schemeClr val="tx1"/>
                </a:solidFill>
                <a:effectLst/>
                <a:latin typeface="+mn-lt"/>
                <a:ea typeface="+mn-ea"/>
                <a:cs typeface="+mn-cs"/>
                <a:hlinkClick r:id="rId3"/>
              </a:rPr>
              <a:t>http://thevalueofwater.org/sites/default/files/Economic%20Impact%20of%20Investing%20in%20Water%20Infrastructure_VOW_FINAL_pages.pdf</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37</a:t>
            </a:fld>
            <a:endParaRPr lang="en-US"/>
          </a:p>
        </p:txBody>
      </p:sp>
    </p:spTree>
    <p:extLst>
      <p:ext uri="{BB962C8B-B14F-4D97-AF65-F5344CB8AC3E}">
        <p14:creationId xmlns:p14="http://schemas.microsoft.com/office/powerpoint/2010/main" val="1056971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fontAlgn="base"/>
            <a:r>
              <a:rPr lang="en-US" sz="1200" b="1" kern="1200" dirty="0">
                <a:solidFill>
                  <a:schemeClr val="tx1"/>
                </a:solidFill>
                <a:effectLst/>
                <a:latin typeface="+mn-lt"/>
                <a:ea typeface="+mn-ea"/>
                <a:cs typeface="+mn-cs"/>
              </a:rPr>
              <a:t>Strong leadership on water is key to securing our future.</a:t>
            </a:r>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Imagine a Day Without Water is an opportunity to share why water is important to you, your business, your community. </a:t>
            </a:r>
          </a:p>
          <a:p>
            <a:pPr lvl="0" fontAlgn="base"/>
            <a:r>
              <a:rPr lang="en-US" sz="1200" kern="1200" dirty="0">
                <a:solidFill>
                  <a:schemeClr val="tx1"/>
                </a:solidFill>
                <a:effectLst/>
                <a:latin typeface="+mn-lt"/>
                <a:ea typeface="+mn-ea"/>
                <a:cs typeface="+mn-cs"/>
              </a:rPr>
              <a:t>We can speak out together, with one voice, and ask public officials at every level of government to take responsibility for our water today and tomorrow.</a:t>
            </a:r>
          </a:p>
          <a:p>
            <a:pPr lvl="0" fontAlgn="base"/>
            <a:r>
              <a:rPr lang="en-US" sz="1200" kern="1200" dirty="0">
                <a:solidFill>
                  <a:schemeClr val="tx1"/>
                </a:solidFill>
                <a:effectLst/>
                <a:latin typeface="+mn-lt"/>
                <a:ea typeface="+mn-ea"/>
                <a:cs typeface="+mn-cs"/>
              </a:rPr>
              <a:t>We can help secure a better future for the millions of Americans who don’t have reliable water service today and ensure a reliable water future for generations to come. </a:t>
            </a:r>
          </a:p>
          <a:p>
            <a:pPr lvl="0" fontAlgn="base"/>
            <a:r>
              <a:rPr lang="en-US" sz="1200" kern="1200" dirty="0">
                <a:solidFill>
                  <a:schemeClr val="tx1"/>
                </a:solidFill>
                <a:effectLst/>
                <a:latin typeface="+mn-lt"/>
                <a:ea typeface="+mn-ea"/>
                <a:cs typeface="+mn-cs"/>
              </a:rPr>
              <a:t>Investing in our water is investing in a future where no American will have to imagine a day without water.</a:t>
            </a:r>
          </a:p>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38</a:t>
            </a:fld>
            <a:endParaRPr lang="en-US"/>
          </a:p>
        </p:txBody>
      </p:sp>
    </p:spTree>
    <p:extLst>
      <p:ext uri="{BB962C8B-B14F-4D97-AF65-F5344CB8AC3E}">
        <p14:creationId xmlns:p14="http://schemas.microsoft.com/office/powerpoint/2010/main" val="106994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https://sfwater.org/modules/showdocument.aspx?documentid=85</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(That’s because water gets continually recycled through the water cycle.)</a:t>
            </a:r>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4</a:t>
            </a:fld>
            <a:endParaRPr lang="en-US"/>
          </a:p>
        </p:txBody>
      </p:sp>
    </p:spTree>
    <p:extLst>
      <p:ext uri="{BB962C8B-B14F-4D97-AF65-F5344CB8AC3E}">
        <p14:creationId xmlns:p14="http://schemas.microsoft.com/office/powerpoint/2010/main" val="322858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https://www.usgs.gov/special-topic/water-science-school/science/water-cycle-schools-and-kids?qt-science_center_objects=0#qt-science_center_objects</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5</a:t>
            </a:fld>
            <a:endParaRPr lang="en-US"/>
          </a:p>
        </p:txBody>
      </p:sp>
    </p:spTree>
    <p:extLst>
      <p:ext uri="{BB962C8B-B14F-4D97-AF65-F5344CB8AC3E}">
        <p14:creationId xmlns:p14="http://schemas.microsoft.com/office/powerpoint/2010/main" val="39564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fontAlgn="base"/>
            <a:r>
              <a:rPr lang="en-US" sz="1200" b="1" kern="1200" dirty="0">
                <a:solidFill>
                  <a:schemeClr val="tx1"/>
                </a:solidFill>
                <a:effectLst/>
                <a:latin typeface="+mn-lt"/>
                <a:ea typeface="+mn-ea"/>
                <a:cs typeface="+mn-cs"/>
              </a:rPr>
              <a:t>A day without water is a public health and safety crisis. </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 day without water means firefighters can’t do their jobs, hospitals would be unsanitary, and no one could wash dirty dishes or clothes.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Living without water is an economic crisis too: a single nationwide day without water service would put </a:t>
            </a:r>
            <a:r>
              <a:rPr lang="en-US" sz="1200" u="none" strike="noStrike" kern="1200" dirty="0">
                <a:solidFill>
                  <a:schemeClr val="tx1"/>
                </a:solidFill>
                <a:effectLst/>
                <a:latin typeface="+mn-lt"/>
                <a:ea typeface="+mn-ea"/>
                <a:cs typeface="+mn-cs"/>
                <a:hlinkClick r:id="rId3"/>
              </a:rPr>
              <a:t>$43.5 billion in economic activity</a:t>
            </a:r>
            <a:r>
              <a:rPr lang="en-US" sz="1200" kern="1200" dirty="0">
                <a:solidFill>
                  <a:schemeClr val="tx1"/>
                </a:solidFill>
                <a:effectLst/>
                <a:latin typeface="+mn-lt"/>
                <a:ea typeface="+mn-ea"/>
                <a:cs typeface="+mn-cs"/>
              </a:rPr>
              <a:t> at risk. </a:t>
            </a:r>
          </a:p>
        </p:txBody>
      </p:sp>
      <p:sp>
        <p:nvSpPr>
          <p:cNvPr id="4" name="Slide Number Placeholder 3"/>
          <p:cNvSpPr>
            <a:spLocks noGrp="1"/>
          </p:cNvSpPr>
          <p:nvPr>
            <p:ph type="sldNum" sz="quarter" idx="10"/>
          </p:nvPr>
        </p:nvSpPr>
        <p:spPr/>
        <p:txBody>
          <a:bodyPr/>
          <a:lstStyle/>
          <a:p>
            <a:fld id="{31D24494-9229-4849-87E5-9A83A56B17AC}" type="slidenum">
              <a:rPr lang="en-US" smtClean="0"/>
              <a:t>6</a:t>
            </a:fld>
            <a:endParaRPr lang="en-US"/>
          </a:p>
        </p:txBody>
      </p:sp>
    </p:spTree>
    <p:extLst>
      <p:ext uri="{BB962C8B-B14F-4D97-AF65-F5344CB8AC3E}">
        <p14:creationId xmlns:p14="http://schemas.microsoft.com/office/powerpoint/2010/main" val="192454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https://www3.epa.gov/safewater/kids/waterfactsoflife.html</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7</a:t>
            </a:fld>
            <a:endParaRPr lang="en-US"/>
          </a:p>
        </p:txBody>
      </p:sp>
    </p:spTree>
    <p:extLst>
      <p:ext uri="{BB962C8B-B14F-4D97-AF65-F5344CB8AC3E}">
        <p14:creationId xmlns:p14="http://schemas.microsoft.com/office/powerpoint/2010/main" val="139402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200" u="sng" kern="1200" dirty="0">
                <a:solidFill>
                  <a:schemeClr val="tx1"/>
                </a:solidFill>
                <a:effectLst/>
                <a:latin typeface="+mn-lt"/>
                <a:ea typeface="+mn-ea"/>
                <a:cs typeface="+mn-cs"/>
                <a:hlinkClick r:id="rId3"/>
              </a:rPr>
              <a:t>https://water.usgs.gov/edu/qa-home-percapita.html</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8</a:t>
            </a:fld>
            <a:endParaRPr lang="en-US"/>
          </a:p>
        </p:txBody>
      </p:sp>
    </p:spTree>
    <p:extLst>
      <p:ext uri="{BB962C8B-B14F-4D97-AF65-F5344CB8AC3E}">
        <p14:creationId xmlns:p14="http://schemas.microsoft.com/office/powerpoint/2010/main" val="319466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48" y="4473575"/>
            <a:ext cx="5607050" cy="3660775"/>
          </a:xfrm>
        </p:spPr>
        <p:txBody>
          <a:bodyPr/>
          <a:lstStyle/>
          <a:p>
            <a:pPr lvl="0"/>
            <a:r>
              <a:rPr lang="en-US" sz="1600" dirty="0"/>
              <a:t>Source: </a:t>
            </a:r>
            <a:r>
              <a:rPr lang="en-US" sz="1200" u="sng" kern="1200" dirty="0">
                <a:solidFill>
                  <a:schemeClr val="tx1"/>
                </a:solidFill>
                <a:effectLst/>
                <a:latin typeface="+mn-lt"/>
                <a:ea typeface="+mn-ea"/>
                <a:cs typeface="+mn-cs"/>
                <a:hlinkClick r:id="rId3"/>
              </a:rPr>
              <a:t>https://water.usgs.gov/edu/qa-home-percapita.html</a:t>
            </a:r>
            <a:endParaRPr lang="en-US"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31D24494-9229-4849-87E5-9A83A56B17AC}" type="slidenum">
              <a:rPr lang="en-US" smtClean="0"/>
              <a:t>9</a:t>
            </a:fld>
            <a:endParaRPr lang="en-US"/>
          </a:p>
        </p:txBody>
      </p:sp>
    </p:spTree>
    <p:extLst>
      <p:ext uri="{BB962C8B-B14F-4D97-AF65-F5344CB8AC3E}">
        <p14:creationId xmlns:p14="http://schemas.microsoft.com/office/powerpoint/2010/main" val="427022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3295-2B9A-41EC-A437-EE50B712085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4D1869B-EF00-4E8A-88EA-4704D6A4412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8C5710-BBF7-491F-8D12-32BD1B827354}"/>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5" name="Footer Placeholder 4">
            <a:extLst>
              <a:ext uri="{FF2B5EF4-FFF2-40B4-BE49-F238E27FC236}">
                <a16:creationId xmlns:a16="http://schemas.microsoft.com/office/drawing/2014/main" id="{C581D26F-3674-4C95-A7B8-BFC32442F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D5A79-DC80-4E8B-A585-FF4032881F36}"/>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390595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97C0-C5A4-44B4-B694-FC561C78B9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F6B07-D74C-4B61-A465-2B96C5186C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882CC-8B3C-43FA-A508-6A90AC63BBCE}"/>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5" name="Footer Placeholder 4">
            <a:extLst>
              <a:ext uri="{FF2B5EF4-FFF2-40B4-BE49-F238E27FC236}">
                <a16:creationId xmlns:a16="http://schemas.microsoft.com/office/drawing/2014/main" id="{4B3320D8-6905-44BB-BCBE-D7EAF6161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C65B4-7A5C-4D7D-AE75-42D6E60342D0}"/>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2395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6F45C6-EF0D-414E-AF8F-00362707DF6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3A91A-DE5E-45F6-957C-75CCBDB2AD6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D7910-B3BA-4FE6-81D0-E48CB89FD4B7}"/>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5" name="Footer Placeholder 4">
            <a:extLst>
              <a:ext uri="{FF2B5EF4-FFF2-40B4-BE49-F238E27FC236}">
                <a16:creationId xmlns:a16="http://schemas.microsoft.com/office/drawing/2014/main" id="{27A841FE-7E01-4577-A45A-508D28E02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E12FD-BE60-4C0B-BF04-15963EB07770}"/>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100171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32C6-B74F-4F1B-AB11-58E3C5DA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2B105-10A1-439C-8E80-6243259E36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49ED0-011D-4114-A85C-A8FF5A489EF2}"/>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5" name="Footer Placeholder 4">
            <a:extLst>
              <a:ext uri="{FF2B5EF4-FFF2-40B4-BE49-F238E27FC236}">
                <a16:creationId xmlns:a16="http://schemas.microsoft.com/office/drawing/2014/main" id="{2067DCE7-AD0F-4550-820B-6EB626F98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11EBF-C3AC-431B-87B0-419B8B85E0D1}"/>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61722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DDB5-D718-46B4-8816-A94E4B3E447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97D7B4-028A-4BB0-ADB1-762C2FBA9E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069508-C10B-419A-84D3-DEDFA2A75928}"/>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5" name="Footer Placeholder 4">
            <a:extLst>
              <a:ext uri="{FF2B5EF4-FFF2-40B4-BE49-F238E27FC236}">
                <a16:creationId xmlns:a16="http://schemas.microsoft.com/office/drawing/2014/main" id="{816A42AF-1A46-438B-AA09-0ED5FA8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B1C74-7D29-465E-8864-E85217B0CF93}"/>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132090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30D0-EE0C-42DE-B324-843C4E339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A39D7-3112-45D0-9104-2088FF35156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1424C-F762-4869-A0B3-2835D69795D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45F384-739A-4185-8118-7BA7CE089E80}"/>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6" name="Footer Placeholder 5">
            <a:extLst>
              <a:ext uri="{FF2B5EF4-FFF2-40B4-BE49-F238E27FC236}">
                <a16:creationId xmlns:a16="http://schemas.microsoft.com/office/drawing/2014/main" id="{99A5E6AA-3EED-439D-8FE7-3ECAB8BC9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E8094-4235-4595-BE89-25D85FDE9F2B}"/>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112264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B3D2-A4D0-418A-9943-B19C47BE640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329B46-4635-43E6-B91E-6DB11F7CE7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6089B9C-8F74-4D8A-B732-F27489E8D73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F937E3-E253-4B06-945E-C3AE95A32F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6C4265-807C-41B6-919E-4C21AF8FE39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0420E9-0992-4341-988A-C751C9EB970B}"/>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8" name="Footer Placeholder 7">
            <a:extLst>
              <a:ext uri="{FF2B5EF4-FFF2-40B4-BE49-F238E27FC236}">
                <a16:creationId xmlns:a16="http://schemas.microsoft.com/office/drawing/2014/main" id="{BDA6C82E-5DA8-48B0-A5E4-0576C7C920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7D4C3F-AB36-456D-A6B8-AE8526D0D8A3}"/>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185014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AC00-3DA3-45C1-93E4-22417665D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57BA93-4FAE-4D89-A8B4-53C441AE1BBB}"/>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4" name="Footer Placeholder 3">
            <a:extLst>
              <a:ext uri="{FF2B5EF4-FFF2-40B4-BE49-F238E27FC236}">
                <a16:creationId xmlns:a16="http://schemas.microsoft.com/office/drawing/2014/main" id="{A56A8954-D51F-4E9A-9CA4-F6D0EA45C5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35E037-99C4-4625-B65E-D8122F515A5D}"/>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299362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33156-33BC-457F-B6E0-A9127B925CEE}"/>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3" name="Footer Placeholder 2">
            <a:extLst>
              <a:ext uri="{FF2B5EF4-FFF2-40B4-BE49-F238E27FC236}">
                <a16:creationId xmlns:a16="http://schemas.microsoft.com/office/drawing/2014/main" id="{709E490A-F821-4D3B-972A-4B6BFF1DAD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E8F5D3-E587-4E93-BB6D-71EF40AEB3EC}"/>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19706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EC52-2BC9-4E09-8D7D-D8E1456DB53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D61CA95-6EDE-4911-9337-8D54A5231B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55B8D-3858-41EB-BCB0-B85F90F076A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D76B8BB-CBA5-4BBE-B6F4-93B690F1E4FC}"/>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6" name="Footer Placeholder 5">
            <a:extLst>
              <a:ext uri="{FF2B5EF4-FFF2-40B4-BE49-F238E27FC236}">
                <a16:creationId xmlns:a16="http://schemas.microsoft.com/office/drawing/2014/main" id="{847F2C70-A2EB-4C12-BB1C-F7ADD38A7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DBA7C-D90B-4E52-8C24-F88B67F26788}"/>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120570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044F-731A-43FF-A726-19FB7D81279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05E09F9-05C0-4EA9-9C81-054CC98816D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B17C1F2-4DB0-438D-ACA6-EF1BC62E7B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DCA1D5A-7AE6-4470-BED1-6438FB77D538}"/>
              </a:ext>
            </a:extLst>
          </p:cNvPr>
          <p:cNvSpPr>
            <a:spLocks noGrp="1"/>
          </p:cNvSpPr>
          <p:nvPr>
            <p:ph type="dt" sz="half" idx="10"/>
          </p:nvPr>
        </p:nvSpPr>
        <p:spPr/>
        <p:txBody>
          <a:bodyPr/>
          <a:lstStyle/>
          <a:p>
            <a:fld id="{48D026D7-3C6C-4DA6-A155-ED1A89C980AD}" type="datetimeFigureOut">
              <a:rPr lang="en-US" smtClean="0"/>
              <a:t>10/22/2019</a:t>
            </a:fld>
            <a:endParaRPr lang="en-US"/>
          </a:p>
        </p:txBody>
      </p:sp>
      <p:sp>
        <p:nvSpPr>
          <p:cNvPr id="6" name="Footer Placeholder 5">
            <a:extLst>
              <a:ext uri="{FF2B5EF4-FFF2-40B4-BE49-F238E27FC236}">
                <a16:creationId xmlns:a16="http://schemas.microsoft.com/office/drawing/2014/main" id="{28F201C0-EDFA-4C7A-AA72-8763AE5D7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A2A65-CB5C-4A2F-9C82-DECBEE667CC2}"/>
              </a:ext>
            </a:extLst>
          </p:cNvPr>
          <p:cNvSpPr>
            <a:spLocks noGrp="1"/>
          </p:cNvSpPr>
          <p:nvPr>
            <p:ph type="sldNum" sz="quarter" idx="12"/>
          </p:nvPr>
        </p:nvSpPr>
        <p:spPr/>
        <p:txBody>
          <a:bodyPr/>
          <a:lstStyle/>
          <a:p>
            <a:fld id="{65F2623B-22E6-4539-8A73-07B3FE303D73}" type="slidenum">
              <a:rPr lang="en-US" smtClean="0"/>
              <a:t>‹#›</a:t>
            </a:fld>
            <a:endParaRPr lang="en-US"/>
          </a:p>
        </p:txBody>
      </p:sp>
    </p:spTree>
    <p:extLst>
      <p:ext uri="{BB962C8B-B14F-4D97-AF65-F5344CB8AC3E}">
        <p14:creationId xmlns:p14="http://schemas.microsoft.com/office/powerpoint/2010/main" val="255384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CA2E1-2EF9-4B0D-9A23-D9B85F70DA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0BDF2-3439-4C3F-8192-6FEBCC979B7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404BA-BF39-4092-9170-CA603D2DF85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D026D7-3C6C-4DA6-A155-ED1A89C980AD}" type="datetimeFigureOut">
              <a:rPr lang="en-US" smtClean="0"/>
              <a:t>10/22/2019</a:t>
            </a:fld>
            <a:endParaRPr lang="en-US"/>
          </a:p>
        </p:txBody>
      </p:sp>
      <p:sp>
        <p:nvSpPr>
          <p:cNvPr id="5" name="Footer Placeholder 4">
            <a:extLst>
              <a:ext uri="{FF2B5EF4-FFF2-40B4-BE49-F238E27FC236}">
                <a16:creationId xmlns:a16="http://schemas.microsoft.com/office/drawing/2014/main" id="{B8433C6D-1BA3-4EEE-9A8D-C21A8059B68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867C0F-5D70-4EFA-872B-4174EEB446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F2623B-22E6-4539-8A73-07B3FE303D73}" type="slidenum">
              <a:rPr lang="en-US" smtClean="0"/>
              <a:t>‹#›</a:t>
            </a:fld>
            <a:endParaRPr lang="en-US"/>
          </a:p>
        </p:txBody>
      </p:sp>
    </p:spTree>
    <p:extLst>
      <p:ext uri="{BB962C8B-B14F-4D97-AF65-F5344CB8AC3E}">
        <p14:creationId xmlns:p14="http://schemas.microsoft.com/office/powerpoint/2010/main" val="46125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CCB33-E949-4419-9B07-1E2D49A98D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592111" y="638040"/>
            <a:ext cx="5959774" cy="4171514"/>
          </a:xfrm>
          <a:prstGeom prst="rect">
            <a:avLst/>
          </a:prstGeom>
        </p:spPr>
      </p:pic>
      <p:sp>
        <p:nvSpPr>
          <p:cNvPr id="5" name="TextBox 4">
            <a:extLst>
              <a:ext uri="{FF2B5EF4-FFF2-40B4-BE49-F238E27FC236}">
                <a16:creationId xmlns:a16="http://schemas.microsoft.com/office/drawing/2014/main" id="{F44A0520-2EBD-4779-A8C7-70514E5154D1}"/>
              </a:ext>
            </a:extLst>
          </p:cNvPr>
          <p:cNvSpPr txBox="1"/>
          <p:nvPr/>
        </p:nvSpPr>
        <p:spPr>
          <a:xfrm>
            <a:off x="194553" y="4809554"/>
            <a:ext cx="8754893" cy="769441"/>
          </a:xfrm>
          <a:prstGeom prst="rect">
            <a:avLst/>
          </a:prstGeom>
          <a:noFill/>
        </p:spPr>
        <p:txBody>
          <a:bodyPr wrap="square" rtlCol="0">
            <a:spAutoFit/>
          </a:bodyPr>
          <a:lstStyle/>
          <a:p>
            <a:pPr algn="ctr"/>
            <a:r>
              <a:rPr lang="en-US" sz="4400" b="1" dirty="0">
                <a:solidFill>
                  <a:srgbClr val="071689"/>
                </a:solidFill>
                <a:latin typeface="DINPro" panose="020B0504020101020102" pitchFamily="34" charset="0"/>
                <a:cs typeface="DINPro" panose="020B0504020101020102" pitchFamily="34" charset="0"/>
              </a:rPr>
              <a:t>Trivia</a:t>
            </a:r>
          </a:p>
        </p:txBody>
      </p:sp>
      <p:sp>
        <p:nvSpPr>
          <p:cNvPr id="2" name="TextBox 1">
            <a:extLst>
              <a:ext uri="{FF2B5EF4-FFF2-40B4-BE49-F238E27FC236}">
                <a16:creationId xmlns:a16="http://schemas.microsoft.com/office/drawing/2014/main" id="{489B613C-4DDE-45AD-90FF-083E8724D5E5}"/>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24B08612-E654-4F64-8895-7CE23D24B4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9" name="TextBox 8">
            <a:extLst>
              <a:ext uri="{FF2B5EF4-FFF2-40B4-BE49-F238E27FC236}">
                <a16:creationId xmlns:a16="http://schemas.microsoft.com/office/drawing/2014/main" id="{7253F8FC-813C-4E41-99FA-293DBDD5FA7F}"/>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25189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710542" y="1185685"/>
            <a:ext cx="5602185" cy="1077218"/>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What is the largest use of water in the US?</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Irrigation of agriculture</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Consumption at homes and businesses</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Generating electric power</a:t>
            </a:r>
          </a:p>
        </p:txBody>
      </p:sp>
      <p:pic>
        <p:nvPicPr>
          <p:cNvPr id="16" name="Picture 15">
            <a:extLst>
              <a:ext uri="{FF2B5EF4-FFF2-40B4-BE49-F238E27FC236}">
                <a16:creationId xmlns:a16="http://schemas.microsoft.com/office/drawing/2014/main" id="{F9A4A4E4-2830-4AB0-9A6C-A0C0C4D49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7223"/>
            <a:ext cx="2336848" cy="1778925"/>
          </a:xfrm>
          <a:prstGeom prst="rect">
            <a:avLst/>
          </a:prstGeom>
        </p:spPr>
      </p:pic>
      <p:sp>
        <p:nvSpPr>
          <p:cNvPr id="17" name="TextBox 16">
            <a:extLst>
              <a:ext uri="{FF2B5EF4-FFF2-40B4-BE49-F238E27FC236}">
                <a16:creationId xmlns:a16="http://schemas.microsoft.com/office/drawing/2014/main" id="{DC39E955-4647-4DCF-A833-897E2A764197}"/>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6C6E4A07-C35B-463C-91DA-910527A4CCE1}"/>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5704E9EF-036B-4891-B8FC-938B65B1F9DB}"/>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00BEE683-DCD1-4ECC-AE11-38773A8A4EE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448E8474-1EE4-497D-8518-6F6D5413EA3A}"/>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6298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75248"/>
            <a:ext cx="9144000" cy="682752"/>
          </a:xfrm>
          <a:prstGeom prst="rect">
            <a:avLst/>
          </a:prstGeom>
        </p:spPr>
      </p:pic>
      <p:sp>
        <p:nvSpPr>
          <p:cNvPr id="6" name="TextBox 5">
            <a:extLst>
              <a:ext uri="{FF2B5EF4-FFF2-40B4-BE49-F238E27FC236}">
                <a16:creationId xmlns:a16="http://schemas.microsoft.com/office/drawing/2014/main" id="{9EE1C6F5-DF3B-4DA5-914C-60FA8E37938B}"/>
              </a:ext>
            </a:extLst>
          </p:cNvPr>
          <p:cNvSpPr txBox="1"/>
          <p:nvPr/>
        </p:nvSpPr>
        <p:spPr>
          <a:xfrm>
            <a:off x="194551" y="171101"/>
            <a:ext cx="9275199" cy="769441"/>
          </a:xfrm>
          <a:prstGeom prst="rect">
            <a:avLst/>
          </a:prstGeom>
          <a:noFill/>
        </p:spPr>
        <p:txBody>
          <a:bodyPr wrap="square" rtlCol="0">
            <a:spAutoFit/>
          </a:bodyPr>
          <a:lstStyle/>
          <a:p>
            <a:r>
              <a:rPr lang="en-US" sz="4400" b="1" dirty="0">
                <a:solidFill>
                  <a:srgbClr val="071689"/>
                </a:solidFill>
                <a:latin typeface="DINPro" panose="020B0504020101020102" pitchFamily="34" charset="0"/>
                <a:cs typeface="DINPro" panose="020B0504020101020102" pitchFamily="34" charset="0"/>
              </a:rPr>
              <a:t>Category</a:t>
            </a:r>
          </a:p>
        </p:txBody>
      </p:sp>
      <p:sp>
        <p:nvSpPr>
          <p:cNvPr id="9" name="TextBox 8">
            <a:extLst>
              <a:ext uri="{FF2B5EF4-FFF2-40B4-BE49-F238E27FC236}">
                <a16:creationId xmlns:a16="http://schemas.microsoft.com/office/drawing/2014/main" id="{D6E2E080-607C-477B-A792-3641302411D4}"/>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6C91E7AA-FA5E-4D84-8F55-1C7A25FC87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 y="1095249"/>
            <a:ext cx="9143999" cy="5079998"/>
          </a:xfrm>
          <a:prstGeom prst="rect">
            <a:avLst/>
          </a:prstGeom>
        </p:spPr>
      </p:pic>
      <p:sp>
        <p:nvSpPr>
          <p:cNvPr id="11" name="TextBox 10">
            <a:extLst>
              <a:ext uri="{FF2B5EF4-FFF2-40B4-BE49-F238E27FC236}">
                <a16:creationId xmlns:a16="http://schemas.microsoft.com/office/drawing/2014/main" id="{F17EBD36-E8CB-4AFE-8CA0-4C5D9263D68D}"/>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FFC34595-25D0-4BEF-B8DB-8CBEA07D061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3" name="TextBox 12">
            <a:extLst>
              <a:ext uri="{FF2B5EF4-FFF2-40B4-BE49-F238E27FC236}">
                <a16:creationId xmlns:a16="http://schemas.microsoft.com/office/drawing/2014/main" id="{F579EFCC-78C0-4DF7-AF23-1E3EBDE76D9F}"/>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92604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7641D03-B6DD-47BF-BC03-42394E199BC1}"/>
              </a:ext>
            </a:extLst>
          </p:cNvPr>
          <p:cNvPicPr>
            <a:picLocks noChangeAspect="1"/>
          </p:cNvPicPr>
          <p:nvPr/>
        </p:nvPicPr>
        <p:blipFill rotWithShape="1">
          <a:blip r:embed="rId3">
            <a:extLst>
              <a:ext uri="{28A0092B-C50C-407E-A947-70E740481C1C}">
                <a14:useLocalDpi xmlns:a14="http://schemas.microsoft.com/office/drawing/2010/main" val="0"/>
              </a:ext>
            </a:extLst>
          </a:blip>
          <a:srcRect l="10383"/>
          <a:stretch/>
        </p:blipFill>
        <p:spPr>
          <a:xfrm>
            <a:off x="-1" y="1048227"/>
            <a:ext cx="2094204" cy="1778925"/>
          </a:xfrm>
          <a:prstGeom prst="rect">
            <a:avLst/>
          </a:prstGeom>
        </p:spPr>
      </p:pic>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One</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Three</a:t>
            </a:r>
          </a:p>
        </p:txBody>
      </p:sp>
      <p:sp>
        <p:nvSpPr>
          <p:cNvPr id="6" name="TextBox 5">
            <a:extLst>
              <a:ext uri="{FF2B5EF4-FFF2-40B4-BE49-F238E27FC236}">
                <a16:creationId xmlns:a16="http://schemas.microsoft.com/office/drawing/2014/main" id="{E05A796F-D2F4-42E5-8A13-308C2D1F9B1C}"/>
              </a:ext>
            </a:extLst>
          </p:cNvPr>
          <p:cNvSpPr txBox="1"/>
          <p:nvPr/>
        </p:nvSpPr>
        <p:spPr>
          <a:xfrm>
            <a:off x="1828800" y="902840"/>
            <a:ext cx="6705600" cy="2062103"/>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The average cost for water supplied to a home in the U.S. is about $2.00 for 1,000 gallons, which equals how many gallons for a penny?</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Five</a:t>
            </a:r>
          </a:p>
        </p:txBody>
      </p:sp>
      <p:sp>
        <p:nvSpPr>
          <p:cNvPr id="16" name="TextBox 15">
            <a:extLst>
              <a:ext uri="{FF2B5EF4-FFF2-40B4-BE49-F238E27FC236}">
                <a16:creationId xmlns:a16="http://schemas.microsoft.com/office/drawing/2014/main" id="{4C1D4789-A9FC-4A4B-8F69-5CF8F4C021DA}"/>
              </a:ext>
            </a:extLst>
          </p:cNvPr>
          <p:cNvSpPr txBox="1"/>
          <p:nvPr/>
        </p:nvSpPr>
        <p:spPr>
          <a:xfrm>
            <a:off x="0" y="-16655"/>
            <a:ext cx="9144001" cy="682752"/>
          </a:xfrm>
          <a:prstGeom prst="rect">
            <a:avLst/>
          </a:prstGeom>
          <a:solidFill>
            <a:srgbClr val="061589"/>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10B2FEC6-E74D-4DCC-A306-7D4FF537B9BA}"/>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3" name="TextBox 12">
            <a:extLst>
              <a:ext uri="{FF2B5EF4-FFF2-40B4-BE49-F238E27FC236}">
                <a16:creationId xmlns:a16="http://schemas.microsoft.com/office/drawing/2014/main" id="{8D341870-51C5-41F1-810A-3489AF5C9497}"/>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32A2218A-CA8A-4956-BEA7-47381AC504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9" name="TextBox 18">
            <a:extLst>
              <a:ext uri="{FF2B5EF4-FFF2-40B4-BE49-F238E27FC236}">
                <a16:creationId xmlns:a16="http://schemas.microsoft.com/office/drawing/2014/main" id="{3F363A30-A714-4FB4-A3DA-62AECFF37964}"/>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74664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77356" y="1176037"/>
            <a:ext cx="6369316" cy="1569660"/>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What percent of American voters say what they pay for water service is affordable?</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30 percent</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50 percent</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80 percent</a:t>
            </a:r>
          </a:p>
        </p:txBody>
      </p:sp>
      <p:sp>
        <p:nvSpPr>
          <p:cNvPr id="11" name="TextBox 10">
            <a:extLst>
              <a:ext uri="{FF2B5EF4-FFF2-40B4-BE49-F238E27FC236}">
                <a16:creationId xmlns:a16="http://schemas.microsoft.com/office/drawing/2014/main" id="{D0495ECF-2F51-453C-A808-929F7A31FCF5}"/>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017D8D85-BC12-434C-8764-557D4EF2F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97223"/>
            <a:ext cx="2336848" cy="1778925"/>
          </a:xfrm>
          <a:prstGeom prst="rect">
            <a:avLst/>
          </a:prstGeom>
        </p:spPr>
      </p:pic>
      <p:sp>
        <p:nvSpPr>
          <p:cNvPr id="17" name="TextBox 16">
            <a:extLst>
              <a:ext uri="{FF2B5EF4-FFF2-40B4-BE49-F238E27FC236}">
                <a16:creationId xmlns:a16="http://schemas.microsoft.com/office/drawing/2014/main" id="{EA794ED9-A813-41D3-BE83-6D2364D821AE}"/>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F9463E15-5A58-4E5B-B367-CB6C8611FA53}"/>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68565D21-57D6-48E9-9A1F-CD3BCB1F57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9" name="TextBox 18">
            <a:extLst>
              <a:ext uri="{FF2B5EF4-FFF2-40B4-BE49-F238E27FC236}">
                <a16:creationId xmlns:a16="http://schemas.microsoft.com/office/drawing/2014/main" id="{870E6713-EEC5-48DD-8D8E-84A914031D4A}"/>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355284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chemeClr val="accent2"/>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75248"/>
            <a:ext cx="9144000" cy="682752"/>
          </a:xfrm>
          <a:prstGeom prst="rect">
            <a:avLst/>
          </a:prstGeom>
        </p:spPr>
      </p:pic>
      <p:sp>
        <p:nvSpPr>
          <p:cNvPr id="6" name="TextBox 5">
            <a:extLst>
              <a:ext uri="{FF2B5EF4-FFF2-40B4-BE49-F238E27FC236}">
                <a16:creationId xmlns:a16="http://schemas.microsoft.com/office/drawing/2014/main" id="{E05A796F-D2F4-42E5-8A13-308C2D1F9B1C}"/>
              </a:ext>
            </a:extLst>
          </p:cNvPr>
          <p:cNvSpPr txBox="1"/>
          <p:nvPr/>
        </p:nvSpPr>
        <p:spPr>
          <a:xfrm>
            <a:off x="2531399" y="1040995"/>
            <a:ext cx="6258271" cy="2062103"/>
          </a:xfrm>
          <a:prstGeom prst="rect">
            <a:avLst/>
          </a:prstGeom>
          <a:noFill/>
        </p:spPr>
        <p:txBody>
          <a:bodyPr wrap="square" rtlCol="0" anchor="t">
            <a:spAutoFit/>
          </a:bodyPr>
          <a:lstStyle/>
          <a:p>
            <a:r>
              <a:rPr lang="en-US" sz="3200" dirty="0">
                <a:solidFill>
                  <a:srgbClr val="061589"/>
                </a:solidFill>
                <a:latin typeface="DINPro"/>
                <a:cs typeface="DINPro" panose="020B0504020101020102" pitchFamily="34" charset="0"/>
              </a:rPr>
              <a:t>True or False: 3 of 5 American voters would be willing to pay a modest increase in local water rates to fund improved service. </a:t>
            </a:r>
            <a:endParaRPr lang="en-US" sz="3200" dirty="0">
              <a:solidFill>
                <a:srgbClr val="061589"/>
              </a:solidFill>
              <a:latin typeface="DINPro" panose="020B0504020101020102" pitchFamily="34" charset="0"/>
              <a:cs typeface="DINPro" panose="020B0504020101020102" pitchFamily="34" charset="0"/>
            </a:endParaRP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1519487" y="3429000"/>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True</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5203319" y="3429000"/>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False</a:t>
            </a:r>
          </a:p>
        </p:txBody>
      </p:sp>
      <p:sp>
        <p:nvSpPr>
          <p:cNvPr id="12" name="TextBox 11">
            <a:extLst>
              <a:ext uri="{FF2B5EF4-FFF2-40B4-BE49-F238E27FC236}">
                <a16:creationId xmlns:a16="http://schemas.microsoft.com/office/drawing/2014/main" id="{15B9CC8E-DC81-4D76-B1B4-7FB0E10E9AB9}"/>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0C34D452-B501-436F-9D41-4F1615A23C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pic>
        <p:nvPicPr>
          <p:cNvPr id="11" name="Picture 10">
            <a:extLst>
              <a:ext uri="{FF2B5EF4-FFF2-40B4-BE49-F238E27FC236}">
                <a16:creationId xmlns:a16="http://schemas.microsoft.com/office/drawing/2014/main" id="{2A59770D-D399-44A3-942F-4E5716B90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1051"/>
            <a:ext cx="2336848" cy="1778925"/>
          </a:xfrm>
          <a:prstGeom prst="rect">
            <a:avLst/>
          </a:prstGeom>
        </p:spPr>
      </p:pic>
      <p:sp>
        <p:nvSpPr>
          <p:cNvPr id="16" name="TextBox 15">
            <a:extLst>
              <a:ext uri="{FF2B5EF4-FFF2-40B4-BE49-F238E27FC236}">
                <a16:creationId xmlns:a16="http://schemas.microsoft.com/office/drawing/2014/main" id="{6F2324C1-55D7-4F19-9DC3-9ABA576110D0}"/>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323E5E28-79D2-4567-8999-6B2377B060A2}"/>
              </a:ext>
            </a:extLst>
          </p:cNvPr>
          <p:cNvSpPr txBox="1"/>
          <p:nvPr/>
        </p:nvSpPr>
        <p:spPr>
          <a:xfrm>
            <a:off x="7049792" y="6331654"/>
            <a:ext cx="2094208"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
        <p:nvSpPr>
          <p:cNvPr id="17" name="TextBox 16">
            <a:extLst>
              <a:ext uri="{FF2B5EF4-FFF2-40B4-BE49-F238E27FC236}">
                <a16:creationId xmlns:a16="http://schemas.microsoft.com/office/drawing/2014/main" id="{D136498C-6BAF-4EBB-B816-F7E0A5F5C191}"/>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Tree>
    <p:extLst>
      <p:ext uri="{BB962C8B-B14F-4D97-AF65-F5344CB8AC3E}">
        <p14:creationId xmlns:p14="http://schemas.microsoft.com/office/powerpoint/2010/main" val="16714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75248"/>
            <a:ext cx="9144000" cy="682752"/>
          </a:xfrm>
          <a:prstGeom prst="rect">
            <a:avLst/>
          </a:prstGeom>
        </p:spPr>
      </p:pic>
      <p:sp>
        <p:nvSpPr>
          <p:cNvPr id="6" name="TextBox 5">
            <a:extLst>
              <a:ext uri="{FF2B5EF4-FFF2-40B4-BE49-F238E27FC236}">
                <a16:creationId xmlns:a16="http://schemas.microsoft.com/office/drawing/2014/main" id="{52FEBF17-02C1-4ED3-B13A-C32654DF2387}"/>
              </a:ext>
            </a:extLst>
          </p:cNvPr>
          <p:cNvSpPr txBox="1"/>
          <p:nvPr/>
        </p:nvSpPr>
        <p:spPr>
          <a:xfrm>
            <a:off x="194551" y="171101"/>
            <a:ext cx="9275199" cy="769441"/>
          </a:xfrm>
          <a:prstGeom prst="rect">
            <a:avLst/>
          </a:prstGeom>
          <a:noFill/>
        </p:spPr>
        <p:txBody>
          <a:bodyPr wrap="square" rtlCol="0">
            <a:spAutoFit/>
          </a:bodyPr>
          <a:lstStyle/>
          <a:p>
            <a:r>
              <a:rPr lang="en-US" sz="4400" b="1" dirty="0">
                <a:solidFill>
                  <a:srgbClr val="071689"/>
                </a:solidFill>
                <a:latin typeface="DINPro" panose="020B0504020101020102" pitchFamily="34" charset="0"/>
                <a:cs typeface="DINPro" panose="020B0504020101020102" pitchFamily="34" charset="0"/>
              </a:rPr>
              <a:t>Category</a:t>
            </a:r>
          </a:p>
        </p:txBody>
      </p:sp>
      <p:sp>
        <p:nvSpPr>
          <p:cNvPr id="12" name="TextBox 11">
            <a:extLst>
              <a:ext uri="{FF2B5EF4-FFF2-40B4-BE49-F238E27FC236}">
                <a16:creationId xmlns:a16="http://schemas.microsoft.com/office/drawing/2014/main" id="{1848BF7A-E044-4E72-B25D-C21FCCAEBC5B}"/>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D8592496-C117-4D60-BC92-63F97CE79BE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pic>
        <p:nvPicPr>
          <p:cNvPr id="16" name="Picture 15">
            <a:extLst>
              <a:ext uri="{FF2B5EF4-FFF2-40B4-BE49-F238E27FC236}">
                <a16:creationId xmlns:a16="http://schemas.microsoft.com/office/drawing/2014/main" id="{42E844A9-1AC9-4658-A5D3-E06EF385F8D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1096947"/>
            <a:ext cx="9143999" cy="5079999"/>
          </a:xfrm>
          <a:prstGeom prst="rect">
            <a:avLst/>
          </a:prstGeom>
        </p:spPr>
      </p:pic>
      <p:sp>
        <p:nvSpPr>
          <p:cNvPr id="8" name="TextBox 7">
            <a:extLst>
              <a:ext uri="{FF2B5EF4-FFF2-40B4-BE49-F238E27FC236}">
                <a16:creationId xmlns:a16="http://schemas.microsoft.com/office/drawing/2014/main" id="{1EBEBB8F-342B-4444-8DD7-4304806B24B1}"/>
              </a:ext>
            </a:extLst>
          </p:cNvPr>
          <p:cNvSpPr txBox="1"/>
          <p:nvPr/>
        </p:nvSpPr>
        <p:spPr>
          <a:xfrm>
            <a:off x="7049791" y="6331654"/>
            <a:ext cx="2094207"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422992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75248"/>
            <a:ext cx="9144000" cy="682752"/>
          </a:xfrm>
          <a:prstGeom prst="rect">
            <a:avLst/>
          </a:prstGeom>
        </p:spPr>
      </p:pic>
      <p:sp>
        <p:nvSpPr>
          <p:cNvPr id="6" name="TextBox 5">
            <a:extLst>
              <a:ext uri="{FF2B5EF4-FFF2-40B4-BE49-F238E27FC236}">
                <a16:creationId xmlns:a16="http://schemas.microsoft.com/office/drawing/2014/main" id="{E05A796F-D2F4-42E5-8A13-308C2D1F9B1C}"/>
              </a:ext>
            </a:extLst>
          </p:cNvPr>
          <p:cNvSpPr txBox="1"/>
          <p:nvPr/>
        </p:nvSpPr>
        <p:spPr>
          <a:xfrm>
            <a:off x="2336849" y="1185684"/>
            <a:ext cx="6474642" cy="2062103"/>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True or false: Just as water regulates the temperature of the human body, water regulates the Earth’s temperature.</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1519487" y="3429000"/>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True</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5203319" y="3429000"/>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False</a:t>
            </a:r>
          </a:p>
        </p:txBody>
      </p:sp>
      <p:sp>
        <p:nvSpPr>
          <p:cNvPr id="12" name="TextBox 11">
            <a:extLst>
              <a:ext uri="{FF2B5EF4-FFF2-40B4-BE49-F238E27FC236}">
                <a16:creationId xmlns:a16="http://schemas.microsoft.com/office/drawing/2014/main" id="{15B9CC8E-DC81-4D76-B1B4-7FB0E10E9AB9}"/>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0C34D452-B501-436F-9D41-4F1615A23C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pic>
        <p:nvPicPr>
          <p:cNvPr id="11" name="Picture 10">
            <a:extLst>
              <a:ext uri="{FF2B5EF4-FFF2-40B4-BE49-F238E27FC236}">
                <a16:creationId xmlns:a16="http://schemas.microsoft.com/office/drawing/2014/main" id="{2A59770D-D399-44A3-942F-4E5716B90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1051"/>
            <a:ext cx="2336848" cy="1778925"/>
          </a:xfrm>
          <a:prstGeom prst="rect">
            <a:avLst/>
          </a:prstGeom>
        </p:spPr>
      </p:pic>
      <p:sp>
        <p:nvSpPr>
          <p:cNvPr id="16" name="TextBox 15">
            <a:extLst>
              <a:ext uri="{FF2B5EF4-FFF2-40B4-BE49-F238E27FC236}">
                <a16:creationId xmlns:a16="http://schemas.microsoft.com/office/drawing/2014/main" id="{6F2324C1-55D7-4F19-9DC3-9ABA576110D0}"/>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323E5E28-79D2-4567-8999-6B2377B060A2}"/>
              </a:ext>
            </a:extLst>
          </p:cNvPr>
          <p:cNvSpPr txBox="1"/>
          <p:nvPr/>
        </p:nvSpPr>
        <p:spPr>
          <a:xfrm>
            <a:off x="7049792" y="6331654"/>
            <a:ext cx="2026114"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
        <p:nvSpPr>
          <p:cNvPr id="17" name="TextBox 16">
            <a:extLst>
              <a:ext uri="{FF2B5EF4-FFF2-40B4-BE49-F238E27FC236}">
                <a16:creationId xmlns:a16="http://schemas.microsoft.com/office/drawing/2014/main" id="{D136498C-6BAF-4EBB-B816-F7E0A5F5C191}"/>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cs typeface="DINPro" panose="020B0504020101020102" pitchFamily="34" charset="0"/>
              </a:rPr>
              <a:t>Question</a:t>
            </a:r>
            <a:endParaRPr lang="en-US" sz="3200" dirty="0">
              <a:solidFill>
                <a:schemeClr val="bg1"/>
              </a:solidFill>
            </a:endParaRPr>
          </a:p>
        </p:txBody>
      </p:sp>
    </p:spTree>
    <p:extLst>
      <p:ext uri="{BB962C8B-B14F-4D97-AF65-F5344CB8AC3E}">
        <p14:creationId xmlns:p14="http://schemas.microsoft.com/office/powerpoint/2010/main" val="30800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75248"/>
            <a:ext cx="9144000" cy="682752"/>
          </a:xfrm>
          <a:prstGeom prst="rect">
            <a:avLst/>
          </a:prstGeom>
        </p:spPr>
      </p:pic>
      <p:sp>
        <p:nvSpPr>
          <p:cNvPr id="6" name="TextBox 5">
            <a:extLst>
              <a:ext uri="{FF2B5EF4-FFF2-40B4-BE49-F238E27FC236}">
                <a16:creationId xmlns:a16="http://schemas.microsoft.com/office/drawing/2014/main" id="{E05A796F-D2F4-42E5-8A13-308C2D1F9B1C}"/>
              </a:ext>
            </a:extLst>
          </p:cNvPr>
          <p:cNvSpPr txBox="1"/>
          <p:nvPr/>
        </p:nvSpPr>
        <p:spPr>
          <a:xfrm>
            <a:off x="2710542" y="1362942"/>
            <a:ext cx="5585421" cy="1077218"/>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What factors threaten our water supply? </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4" y="3258279"/>
            <a:ext cx="1828800" cy="1371600"/>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DINPro" panose="020B0504020101020102" pitchFamily="34" charset="0"/>
                <a:cs typeface="DINPro" panose="020B0504020101020102" pitchFamily="34" charset="0"/>
              </a:rPr>
              <a:t>Aging infrastructure/ systems</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2557598" y="3255230"/>
            <a:ext cx="1828800" cy="1371600"/>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Climate Change</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4764132" y="3255230"/>
            <a:ext cx="1828800" cy="1371600"/>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Growing cities</a:t>
            </a:r>
          </a:p>
        </p:txBody>
      </p:sp>
      <p:sp>
        <p:nvSpPr>
          <p:cNvPr id="12" name="TextBox 11">
            <a:extLst>
              <a:ext uri="{FF2B5EF4-FFF2-40B4-BE49-F238E27FC236}">
                <a16:creationId xmlns:a16="http://schemas.microsoft.com/office/drawing/2014/main" id="{6DA7E24E-DA8A-45FB-A169-0B3ECCD84864}"/>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37DE8633-6BB4-44A8-A6A5-1D9767E35CB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5" name="TextBox 14">
            <a:extLst>
              <a:ext uri="{FF2B5EF4-FFF2-40B4-BE49-F238E27FC236}">
                <a16:creationId xmlns:a16="http://schemas.microsoft.com/office/drawing/2014/main" id="{0E99944B-5268-422F-82FB-0D3F2DF901C7}"/>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5B248EB7-D617-4217-8A45-04AEE2430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97223"/>
            <a:ext cx="2336848" cy="1778925"/>
          </a:xfrm>
          <a:prstGeom prst="rect">
            <a:avLst/>
          </a:prstGeom>
        </p:spPr>
      </p:pic>
      <p:sp>
        <p:nvSpPr>
          <p:cNvPr id="17" name="TextBox 16">
            <a:extLst>
              <a:ext uri="{FF2B5EF4-FFF2-40B4-BE49-F238E27FC236}">
                <a16:creationId xmlns:a16="http://schemas.microsoft.com/office/drawing/2014/main" id="{3DA57C58-843E-4216-B982-A6213D2E5504}"/>
              </a:ext>
            </a:extLst>
          </p:cNvPr>
          <p:cNvSpPr txBox="1"/>
          <p:nvPr/>
        </p:nvSpPr>
        <p:spPr>
          <a:xfrm>
            <a:off x="7049792" y="6331654"/>
            <a:ext cx="2026114"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
        <p:nvSpPr>
          <p:cNvPr id="18" name="TextBox 17">
            <a:extLst>
              <a:ext uri="{FF2B5EF4-FFF2-40B4-BE49-F238E27FC236}">
                <a16:creationId xmlns:a16="http://schemas.microsoft.com/office/drawing/2014/main" id="{0B328072-5895-4C5C-896D-C3EB0EF9268F}"/>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9" name="Speech Bubble: Rectangle 18">
            <a:extLst>
              <a:ext uri="{FF2B5EF4-FFF2-40B4-BE49-F238E27FC236}">
                <a16:creationId xmlns:a16="http://schemas.microsoft.com/office/drawing/2014/main" id="{18B6EF6E-BF22-4AE0-9112-96CB0AE95E8C}"/>
              </a:ext>
            </a:extLst>
          </p:cNvPr>
          <p:cNvSpPr/>
          <p:nvPr/>
        </p:nvSpPr>
        <p:spPr>
          <a:xfrm>
            <a:off x="6964136" y="3255230"/>
            <a:ext cx="1828800" cy="1371600"/>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All of the above</a:t>
            </a:r>
          </a:p>
        </p:txBody>
      </p:sp>
    </p:spTree>
    <p:extLst>
      <p:ext uri="{BB962C8B-B14F-4D97-AF65-F5344CB8AC3E}">
        <p14:creationId xmlns:p14="http://schemas.microsoft.com/office/powerpoint/2010/main" val="32368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9"/>
                                        </p:tgtEl>
                                        <p:attrNameLst>
                                          <p:attrName>fillcolor</p:attrName>
                                        </p:attrNameLst>
                                      </p:cBhvr>
                                      <p:to>
                                        <a:schemeClr val="accent2"/>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75248"/>
            <a:ext cx="9144000" cy="682752"/>
          </a:xfrm>
          <a:prstGeom prst="rect">
            <a:avLst/>
          </a:prstGeom>
        </p:spPr>
      </p:pic>
      <p:sp>
        <p:nvSpPr>
          <p:cNvPr id="6" name="TextBox 5">
            <a:extLst>
              <a:ext uri="{FF2B5EF4-FFF2-40B4-BE49-F238E27FC236}">
                <a16:creationId xmlns:a16="http://schemas.microsoft.com/office/drawing/2014/main" id="{E05A796F-D2F4-42E5-8A13-308C2D1F9B1C}"/>
              </a:ext>
            </a:extLst>
          </p:cNvPr>
          <p:cNvSpPr txBox="1"/>
          <p:nvPr/>
        </p:nvSpPr>
        <p:spPr>
          <a:xfrm>
            <a:off x="2367539" y="1149062"/>
            <a:ext cx="6379133" cy="1569660"/>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Name the two main nutrients that pollute our nation’s waterways as a result of agriculture. </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Nitrogen and phosphorus</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Hydrogen and oxygen</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Calcium and magnesium</a:t>
            </a:r>
          </a:p>
        </p:txBody>
      </p:sp>
      <p:sp>
        <p:nvSpPr>
          <p:cNvPr id="12" name="TextBox 11">
            <a:extLst>
              <a:ext uri="{FF2B5EF4-FFF2-40B4-BE49-F238E27FC236}">
                <a16:creationId xmlns:a16="http://schemas.microsoft.com/office/drawing/2014/main" id="{5060123B-C296-4D18-B576-28AC53FA2552}"/>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5982C250-4A98-4D1F-9BFB-006D0CCF83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5" name="TextBox 14">
            <a:extLst>
              <a:ext uri="{FF2B5EF4-FFF2-40B4-BE49-F238E27FC236}">
                <a16:creationId xmlns:a16="http://schemas.microsoft.com/office/drawing/2014/main" id="{A259393F-8C7E-4978-A5D8-A350760AFD81}"/>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16B9AB21-8DF7-41D1-9EFC-4BC838B254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64882"/>
            <a:ext cx="2336848" cy="1778925"/>
          </a:xfrm>
          <a:prstGeom prst="rect">
            <a:avLst/>
          </a:prstGeom>
        </p:spPr>
      </p:pic>
      <p:sp>
        <p:nvSpPr>
          <p:cNvPr id="17" name="TextBox 16">
            <a:extLst>
              <a:ext uri="{FF2B5EF4-FFF2-40B4-BE49-F238E27FC236}">
                <a16:creationId xmlns:a16="http://schemas.microsoft.com/office/drawing/2014/main" id="{94BFA737-7C43-4C4D-B44C-D5C6118AFEED}"/>
              </a:ext>
            </a:extLst>
          </p:cNvPr>
          <p:cNvSpPr txBox="1"/>
          <p:nvPr/>
        </p:nvSpPr>
        <p:spPr>
          <a:xfrm>
            <a:off x="7049792" y="6331654"/>
            <a:ext cx="2094208"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
        <p:nvSpPr>
          <p:cNvPr id="18" name="TextBox 17">
            <a:extLst>
              <a:ext uri="{FF2B5EF4-FFF2-40B4-BE49-F238E27FC236}">
                <a16:creationId xmlns:a16="http://schemas.microsoft.com/office/drawing/2014/main" id="{FDBE121B-B975-43F4-BCA6-96D243BC56B0}"/>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Tree>
    <p:extLst>
      <p:ext uri="{BB962C8B-B14F-4D97-AF65-F5344CB8AC3E}">
        <p14:creationId xmlns:p14="http://schemas.microsoft.com/office/powerpoint/2010/main" val="250143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6B9AB21-8DF7-41D1-9EFC-4BC838B25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82"/>
            <a:ext cx="2336848" cy="1778925"/>
          </a:xfrm>
          <a:prstGeom prst="rect">
            <a:avLst/>
          </a:prstGeom>
        </p:spPr>
      </p:pic>
      <p:sp>
        <p:nvSpPr>
          <p:cNvPr id="6" name="TextBox 5">
            <a:extLst>
              <a:ext uri="{FF2B5EF4-FFF2-40B4-BE49-F238E27FC236}">
                <a16:creationId xmlns:a16="http://schemas.microsoft.com/office/drawing/2014/main" id="{E05A796F-D2F4-42E5-8A13-308C2D1F9B1C}"/>
              </a:ext>
            </a:extLst>
          </p:cNvPr>
          <p:cNvSpPr txBox="1"/>
          <p:nvPr/>
        </p:nvSpPr>
        <p:spPr>
          <a:xfrm>
            <a:off x="1995055" y="1032541"/>
            <a:ext cx="6848599" cy="1815882"/>
          </a:xfrm>
          <a:prstGeom prst="rect">
            <a:avLst/>
          </a:prstGeom>
          <a:noFill/>
        </p:spPr>
        <p:txBody>
          <a:bodyPr wrap="square" rtlCol="0" anchor="t">
            <a:spAutoFit/>
          </a:bodyPr>
          <a:lstStyle/>
          <a:p>
            <a:r>
              <a:rPr lang="en-US" sz="2800" dirty="0">
                <a:solidFill>
                  <a:srgbClr val="061589"/>
                </a:solidFill>
                <a:latin typeface="DINPro"/>
                <a:cs typeface="DINPro" panose="020B0504020101020102" pitchFamily="34" charset="0"/>
              </a:rPr>
              <a:t>Global warming occurs when _______, along with other air pollutants and greenhouse gases collect in the atmosphere, absorb sunlight, and heats the planet.</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78019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Chlorine</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90005" y="378019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Carbon dioxide</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45440" y="378019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Carbon monoxide</a:t>
            </a:r>
          </a:p>
        </p:txBody>
      </p:sp>
      <p:sp>
        <p:nvSpPr>
          <p:cNvPr id="15" name="TextBox 14">
            <a:extLst>
              <a:ext uri="{FF2B5EF4-FFF2-40B4-BE49-F238E27FC236}">
                <a16:creationId xmlns:a16="http://schemas.microsoft.com/office/drawing/2014/main" id="{A259393F-8C7E-4978-A5D8-A350760AFD81}"/>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FDBE121B-B975-43F4-BCA6-96D243BC56B0}"/>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05F996E3-B241-4C85-A919-671280A1026F}"/>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3663B34D-4488-444B-AEF1-4B775133D1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E9584941-2A30-46D5-BD3B-636A1222DB47}"/>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36037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75248"/>
            <a:ext cx="9144000" cy="682752"/>
          </a:xfrm>
          <a:prstGeom prst="rect">
            <a:avLst/>
          </a:prstGeom>
        </p:spPr>
      </p:pic>
      <p:sp>
        <p:nvSpPr>
          <p:cNvPr id="10" name="TextBox 9">
            <a:extLst>
              <a:ext uri="{FF2B5EF4-FFF2-40B4-BE49-F238E27FC236}">
                <a16:creationId xmlns:a16="http://schemas.microsoft.com/office/drawing/2014/main" id="{E90F2ADA-4B7F-4F71-B139-659F04FD8E7D}"/>
              </a:ext>
            </a:extLst>
          </p:cNvPr>
          <p:cNvSpPr txBox="1"/>
          <p:nvPr/>
        </p:nvSpPr>
        <p:spPr>
          <a:xfrm>
            <a:off x="194551" y="171101"/>
            <a:ext cx="8754893" cy="769441"/>
          </a:xfrm>
          <a:prstGeom prst="rect">
            <a:avLst/>
          </a:prstGeom>
          <a:noFill/>
        </p:spPr>
        <p:txBody>
          <a:bodyPr wrap="square" rtlCol="0">
            <a:spAutoFit/>
          </a:bodyPr>
          <a:lstStyle/>
          <a:p>
            <a:r>
              <a:rPr lang="en-US" sz="4400" b="1" dirty="0">
                <a:solidFill>
                  <a:srgbClr val="071689"/>
                </a:solidFill>
                <a:latin typeface="DINPro" panose="020B0504020101020102" pitchFamily="34" charset="0"/>
                <a:cs typeface="DINPro" panose="020B0504020101020102" pitchFamily="34" charset="0"/>
              </a:rPr>
              <a:t>Category</a:t>
            </a:r>
          </a:p>
        </p:txBody>
      </p:sp>
      <p:sp>
        <p:nvSpPr>
          <p:cNvPr id="11" name="TextBox 10">
            <a:extLst>
              <a:ext uri="{FF2B5EF4-FFF2-40B4-BE49-F238E27FC236}">
                <a16:creationId xmlns:a16="http://schemas.microsoft.com/office/drawing/2014/main" id="{5D706639-C9BC-4B41-9D1B-09EA6EE52DDD}"/>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4F371F55-1132-4649-BCA3-294266AF06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 y="1095247"/>
            <a:ext cx="9144002" cy="5080000"/>
          </a:xfrm>
          <a:prstGeom prst="rect">
            <a:avLst/>
          </a:prstGeom>
        </p:spPr>
      </p:pic>
      <p:sp>
        <p:nvSpPr>
          <p:cNvPr id="9" name="TextBox 8">
            <a:extLst>
              <a:ext uri="{FF2B5EF4-FFF2-40B4-BE49-F238E27FC236}">
                <a16:creationId xmlns:a16="http://schemas.microsoft.com/office/drawing/2014/main" id="{FF77FBD2-22C3-4AF8-8201-DDD291ED56D2}"/>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547DD747-FC40-4D84-9493-A54BEB33317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4" name="TextBox 13">
            <a:extLst>
              <a:ext uri="{FF2B5EF4-FFF2-40B4-BE49-F238E27FC236}">
                <a16:creationId xmlns:a16="http://schemas.microsoft.com/office/drawing/2014/main" id="{9EC7B316-765C-4244-88E5-3377FFEF200B}"/>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43754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EBF17-02C1-4ED3-B13A-C32654DF2387}"/>
              </a:ext>
            </a:extLst>
          </p:cNvPr>
          <p:cNvSpPr txBox="1"/>
          <p:nvPr/>
        </p:nvSpPr>
        <p:spPr>
          <a:xfrm>
            <a:off x="194551" y="171101"/>
            <a:ext cx="9275199" cy="769441"/>
          </a:xfrm>
          <a:prstGeom prst="rect">
            <a:avLst/>
          </a:prstGeom>
          <a:noFill/>
        </p:spPr>
        <p:txBody>
          <a:bodyPr wrap="square" rtlCol="0">
            <a:spAutoFit/>
          </a:bodyPr>
          <a:lstStyle/>
          <a:p>
            <a:r>
              <a:rPr lang="en-US" sz="4400" b="1" dirty="0">
                <a:solidFill>
                  <a:srgbClr val="071689"/>
                </a:solidFill>
                <a:latin typeface="DINPro" panose="020B0504020101020102" pitchFamily="34" charset="0"/>
                <a:cs typeface="DINPro" panose="020B0504020101020102" pitchFamily="34" charset="0"/>
              </a:rPr>
              <a:t>Category</a:t>
            </a:r>
          </a:p>
        </p:txBody>
      </p:sp>
      <p:pic>
        <p:nvPicPr>
          <p:cNvPr id="14" name="Picture 13">
            <a:extLst>
              <a:ext uri="{FF2B5EF4-FFF2-40B4-BE49-F238E27FC236}">
                <a16:creationId xmlns:a16="http://schemas.microsoft.com/office/drawing/2014/main" id="{5BA165C2-4396-43B3-B388-88459FB01B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181312"/>
            <a:ext cx="9144000" cy="5080000"/>
          </a:xfrm>
          <a:prstGeom prst="rect">
            <a:avLst/>
          </a:prstGeom>
        </p:spPr>
      </p:pic>
      <p:sp>
        <p:nvSpPr>
          <p:cNvPr id="9" name="TextBox 8">
            <a:extLst>
              <a:ext uri="{FF2B5EF4-FFF2-40B4-BE49-F238E27FC236}">
                <a16:creationId xmlns:a16="http://schemas.microsoft.com/office/drawing/2014/main" id="{93530E2E-A8E0-41D3-B563-C6DBAB76B163}"/>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3ABADDFA-81A3-4196-B658-50B9E79700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3" name="TextBox 12">
            <a:extLst>
              <a:ext uri="{FF2B5EF4-FFF2-40B4-BE49-F238E27FC236}">
                <a16:creationId xmlns:a16="http://schemas.microsoft.com/office/drawing/2014/main" id="{48365F48-3642-45A1-99F4-8E726394648D}"/>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84484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529239" y="1184510"/>
            <a:ext cx="5903561" cy="1077218"/>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How often does a water main burst in the US? </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Every two minutes</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Every two hours</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Two times per day</a:t>
            </a:r>
          </a:p>
        </p:txBody>
      </p:sp>
      <p:sp>
        <p:nvSpPr>
          <p:cNvPr id="15" name="TextBox 14">
            <a:extLst>
              <a:ext uri="{FF2B5EF4-FFF2-40B4-BE49-F238E27FC236}">
                <a16:creationId xmlns:a16="http://schemas.microsoft.com/office/drawing/2014/main" id="{5D525F45-4692-4717-8E7B-B179965D5204}"/>
              </a:ext>
            </a:extLst>
          </p:cNvPr>
          <p:cNvSpPr txBox="1"/>
          <p:nvPr/>
        </p:nvSpPr>
        <p:spPr>
          <a:xfrm>
            <a:off x="-2"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E1A601D4-C9E0-4812-BB1C-DC05FBA97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7223"/>
            <a:ext cx="2336848" cy="1778925"/>
          </a:xfrm>
          <a:prstGeom prst="rect">
            <a:avLst/>
          </a:prstGeom>
        </p:spPr>
      </p:pic>
      <p:sp>
        <p:nvSpPr>
          <p:cNvPr id="18" name="TextBox 17">
            <a:extLst>
              <a:ext uri="{FF2B5EF4-FFF2-40B4-BE49-F238E27FC236}">
                <a16:creationId xmlns:a16="http://schemas.microsoft.com/office/drawing/2014/main" id="{E9507441-1E19-45C3-9852-FC8C7954AEA7}"/>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0E06839E-D830-4FA7-B900-563CAB1A91D6}"/>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ADF249D3-5EED-4319-860D-EB090C48ED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41CD143C-6757-47C9-953B-86A5B8B02906}"/>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346102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36849" y="985630"/>
            <a:ext cx="6705552" cy="1477328"/>
          </a:xfrm>
          <a:prstGeom prst="rect">
            <a:avLst/>
          </a:prstGeom>
          <a:noFill/>
        </p:spPr>
        <p:txBody>
          <a:bodyPr wrap="square" rtlCol="0" anchor="t">
            <a:spAutoFit/>
          </a:bodyPr>
          <a:lstStyle/>
          <a:p>
            <a:r>
              <a:rPr lang="en-US" sz="3000" dirty="0">
                <a:solidFill>
                  <a:srgbClr val="061589"/>
                </a:solidFill>
                <a:latin typeface="DINPro"/>
                <a:cs typeface="DINPro" panose="020B0504020101020102" pitchFamily="34" charset="0"/>
              </a:rPr>
              <a:t>Every year, ____ gallons of untreated wastewater and stormwater are released into bodies of water across the country.</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900,000</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900 million</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900 billion</a:t>
            </a:r>
          </a:p>
        </p:txBody>
      </p:sp>
      <p:sp>
        <p:nvSpPr>
          <p:cNvPr id="15" name="TextBox 14">
            <a:extLst>
              <a:ext uri="{FF2B5EF4-FFF2-40B4-BE49-F238E27FC236}">
                <a16:creationId xmlns:a16="http://schemas.microsoft.com/office/drawing/2014/main" id="{17F899F9-02A7-40A7-BDE5-E2601AA83717}"/>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9AF17F00-F44C-4318-B933-8AE0444AF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7223"/>
            <a:ext cx="2336848" cy="1778925"/>
          </a:xfrm>
          <a:prstGeom prst="rect">
            <a:avLst/>
          </a:prstGeom>
        </p:spPr>
      </p:pic>
      <p:sp>
        <p:nvSpPr>
          <p:cNvPr id="18" name="TextBox 17">
            <a:extLst>
              <a:ext uri="{FF2B5EF4-FFF2-40B4-BE49-F238E27FC236}">
                <a16:creationId xmlns:a16="http://schemas.microsoft.com/office/drawing/2014/main" id="{6A85BBCB-DF54-421F-B8CE-33889B92D438}"/>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21" name="TextBox 20">
            <a:extLst>
              <a:ext uri="{FF2B5EF4-FFF2-40B4-BE49-F238E27FC236}">
                <a16:creationId xmlns:a16="http://schemas.microsoft.com/office/drawing/2014/main" id="{05A7C5DD-F007-4CBC-B510-E0700BC2C91E}"/>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22" name="Picture 21">
            <a:extLst>
              <a:ext uri="{FF2B5EF4-FFF2-40B4-BE49-F238E27FC236}">
                <a16:creationId xmlns:a16="http://schemas.microsoft.com/office/drawing/2014/main" id="{71E1BE58-EE5E-453B-BF4D-E4E05A1E8FB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3" name="TextBox 22">
            <a:extLst>
              <a:ext uri="{FF2B5EF4-FFF2-40B4-BE49-F238E27FC236}">
                <a16:creationId xmlns:a16="http://schemas.microsoft.com/office/drawing/2014/main" id="{07EAFB85-0CE3-4B91-B6C4-6F39EDC15C46}"/>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5459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chemeClr val="accent2"/>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56225" y="1248021"/>
            <a:ext cx="6390447" cy="1477328"/>
          </a:xfrm>
          <a:prstGeom prst="rect">
            <a:avLst/>
          </a:prstGeom>
          <a:noFill/>
        </p:spPr>
        <p:txBody>
          <a:bodyPr wrap="square" rtlCol="0">
            <a:spAutoFit/>
          </a:bodyPr>
          <a:lstStyle/>
          <a:p>
            <a:r>
              <a:rPr lang="en-US" sz="3000" dirty="0">
                <a:solidFill>
                  <a:srgbClr val="061589"/>
                </a:solidFill>
                <a:latin typeface="DINPro" panose="020B0504020101020102" pitchFamily="34" charset="0"/>
                <a:cs typeface="DINPro" panose="020B0504020101020102" pitchFamily="34" charset="0"/>
              </a:rPr>
              <a:t>Much of the nation’s underground pipes have a lifespan of ___ to ___ years and are now due for replacement.</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82378" y="365493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25 to 50</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90005" y="365493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50 to 75</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449823" y="365493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75 to 100</a:t>
            </a:r>
          </a:p>
        </p:txBody>
      </p:sp>
      <p:sp>
        <p:nvSpPr>
          <p:cNvPr id="15" name="TextBox 14">
            <a:extLst>
              <a:ext uri="{FF2B5EF4-FFF2-40B4-BE49-F238E27FC236}">
                <a16:creationId xmlns:a16="http://schemas.microsoft.com/office/drawing/2014/main" id="{A20C0527-9188-4278-8280-BB59D42B133D}"/>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1816C68C-711C-46E2-9E5B-C35F5C5CD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82"/>
            <a:ext cx="2336848" cy="1778925"/>
          </a:xfrm>
          <a:prstGeom prst="rect">
            <a:avLst/>
          </a:prstGeom>
        </p:spPr>
      </p:pic>
      <p:sp>
        <p:nvSpPr>
          <p:cNvPr id="18" name="TextBox 17">
            <a:extLst>
              <a:ext uri="{FF2B5EF4-FFF2-40B4-BE49-F238E27FC236}">
                <a16:creationId xmlns:a16="http://schemas.microsoft.com/office/drawing/2014/main" id="{12290BBE-D86C-46BD-91EE-6F7547FEA418}"/>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21" name="TextBox 20">
            <a:extLst>
              <a:ext uri="{FF2B5EF4-FFF2-40B4-BE49-F238E27FC236}">
                <a16:creationId xmlns:a16="http://schemas.microsoft.com/office/drawing/2014/main" id="{1759C653-DB74-4017-A9F2-65BD0A3BECC8}"/>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22" name="Picture 21">
            <a:extLst>
              <a:ext uri="{FF2B5EF4-FFF2-40B4-BE49-F238E27FC236}">
                <a16:creationId xmlns:a16="http://schemas.microsoft.com/office/drawing/2014/main" id="{C1E4B758-D5EA-4375-A997-C67A5C18188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3" name="TextBox 22">
            <a:extLst>
              <a:ext uri="{FF2B5EF4-FFF2-40B4-BE49-F238E27FC236}">
                <a16:creationId xmlns:a16="http://schemas.microsoft.com/office/drawing/2014/main" id="{D7957FC8-2510-4479-8CF4-B41DA16AC32D}"/>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7321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EBF17-02C1-4ED3-B13A-C32654DF2387}"/>
              </a:ext>
            </a:extLst>
          </p:cNvPr>
          <p:cNvSpPr txBox="1"/>
          <p:nvPr/>
        </p:nvSpPr>
        <p:spPr>
          <a:xfrm>
            <a:off x="194551" y="171101"/>
            <a:ext cx="9275199" cy="769441"/>
          </a:xfrm>
          <a:prstGeom prst="rect">
            <a:avLst/>
          </a:prstGeom>
          <a:noFill/>
        </p:spPr>
        <p:txBody>
          <a:bodyPr wrap="square" rtlCol="0">
            <a:spAutoFit/>
          </a:bodyPr>
          <a:lstStyle/>
          <a:p>
            <a:r>
              <a:rPr lang="en-US" sz="4400" b="1" dirty="0">
                <a:solidFill>
                  <a:srgbClr val="071689"/>
                </a:solidFill>
                <a:latin typeface="DINPro" panose="020B0504020101020102" pitchFamily="34" charset="0"/>
                <a:cs typeface="DINPro" panose="020B0504020101020102" pitchFamily="34" charset="0"/>
              </a:rPr>
              <a:t>Category</a:t>
            </a:r>
          </a:p>
        </p:txBody>
      </p:sp>
      <p:pic>
        <p:nvPicPr>
          <p:cNvPr id="16" name="Picture 15">
            <a:extLst>
              <a:ext uri="{FF2B5EF4-FFF2-40B4-BE49-F238E27FC236}">
                <a16:creationId xmlns:a16="http://schemas.microsoft.com/office/drawing/2014/main" id="{42E844A9-1AC9-4658-A5D3-E06EF385F8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096947"/>
            <a:ext cx="9143999" cy="5079999"/>
          </a:xfrm>
          <a:prstGeom prst="rect">
            <a:avLst/>
          </a:prstGeom>
        </p:spPr>
      </p:pic>
      <p:sp>
        <p:nvSpPr>
          <p:cNvPr id="14" name="TextBox 13">
            <a:extLst>
              <a:ext uri="{FF2B5EF4-FFF2-40B4-BE49-F238E27FC236}">
                <a16:creationId xmlns:a16="http://schemas.microsoft.com/office/drawing/2014/main" id="{59D7C856-7679-4941-9305-CE4AE666A389}"/>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6B520743-23DA-4F9E-B9C0-5F349EDF7A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7" name="TextBox 16">
            <a:extLst>
              <a:ext uri="{FF2B5EF4-FFF2-40B4-BE49-F238E27FC236}">
                <a16:creationId xmlns:a16="http://schemas.microsoft.com/office/drawing/2014/main" id="{E6061230-CC4A-4A6E-A20B-CBE8F5CEDE8E}"/>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634787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529239" y="1184510"/>
            <a:ext cx="6398736" cy="1569660"/>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The US is currently funding what proportion of its water infrastructure needs?</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One-fourth</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One-third</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One-half</a:t>
            </a:r>
          </a:p>
        </p:txBody>
      </p:sp>
      <p:sp>
        <p:nvSpPr>
          <p:cNvPr id="15" name="TextBox 14">
            <a:extLst>
              <a:ext uri="{FF2B5EF4-FFF2-40B4-BE49-F238E27FC236}">
                <a16:creationId xmlns:a16="http://schemas.microsoft.com/office/drawing/2014/main" id="{5D525F45-4692-4717-8E7B-B179965D5204}"/>
              </a:ext>
            </a:extLst>
          </p:cNvPr>
          <p:cNvSpPr txBox="1"/>
          <p:nvPr/>
        </p:nvSpPr>
        <p:spPr>
          <a:xfrm>
            <a:off x="-2"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E1A601D4-C9E0-4812-BB1C-DC05FBA97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7223"/>
            <a:ext cx="2336848" cy="1778925"/>
          </a:xfrm>
          <a:prstGeom prst="rect">
            <a:avLst/>
          </a:prstGeom>
        </p:spPr>
      </p:pic>
      <p:sp>
        <p:nvSpPr>
          <p:cNvPr id="18" name="TextBox 17">
            <a:extLst>
              <a:ext uri="{FF2B5EF4-FFF2-40B4-BE49-F238E27FC236}">
                <a16:creationId xmlns:a16="http://schemas.microsoft.com/office/drawing/2014/main" id="{E9507441-1E19-45C3-9852-FC8C7954AEA7}"/>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71D04B69-89B3-4983-B3E3-9A9F08B8EAA7}"/>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94A27C27-36E0-46A9-8321-7EA633A633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973BE348-AD3F-4FFB-B5AE-59E0F5B8DEE1}"/>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67156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36848" y="985630"/>
            <a:ext cx="6928359" cy="1938992"/>
          </a:xfrm>
          <a:prstGeom prst="rect">
            <a:avLst/>
          </a:prstGeom>
          <a:noFill/>
        </p:spPr>
        <p:txBody>
          <a:bodyPr wrap="square" rtlCol="0">
            <a:spAutoFit/>
          </a:bodyPr>
          <a:lstStyle/>
          <a:p>
            <a:r>
              <a:rPr lang="en-US" sz="3000" dirty="0">
                <a:solidFill>
                  <a:srgbClr val="061589"/>
                </a:solidFill>
                <a:latin typeface="DINPro" panose="020B0504020101020102" pitchFamily="34" charset="0"/>
                <a:cs typeface="DINPro" panose="020B0504020101020102" pitchFamily="34" charset="0"/>
              </a:rPr>
              <a:t>From 1977 to 1944 federal contribution to water infrastructure capital spending has declined from 63 percent to _____ percent?</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9 </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29 </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49 </a:t>
            </a:r>
          </a:p>
        </p:txBody>
      </p:sp>
      <p:sp>
        <p:nvSpPr>
          <p:cNvPr id="15" name="TextBox 14">
            <a:extLst>
              <a:ext uri="{FF2B5EF4-FFF2-40B4-BE49-F238E27FC236}">
                <a16:creationId xmlns:a16="http://schemas.microsoft.com/office/drawing/2014/main" id="{17F899F9-02A7-40A7-BDE5-E2601AA83717}"/>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9AF17F00-F44C-4318-B933-8AE0444AF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7223"/>
            <a:ext cx="2336848" cy="1778925"/>
          </a:xfrm>
          <a:prstGeom prst="rect">
            <a:avLst/>
          </a:prstGeom>
        </p:spPr>
      </p:pic>
      <p:sp>
        <p:nvSpPr>
          <p:cNvPr id="18" name="TextBox 17">
            <a:extLst>
              <a:ext uri="{FF2B5EF4-FFF2-40B4-BE49-F238E27FC236}">
                <a16:creationId xmlns:a16="http://schemas.microsoft.com/office/drawing/2014/main" id="{6A85BBCB-DF54-421F-B8CE-33889B92D438}"/>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182BF6B8-E386-4CCA-9EB5-A556833E878D}"/>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7D48D7B0-FE49-4DB1-9D27-4619D4A57C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A34FAD43-4212-47E2-995A-1769E0B442E2}"/>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8122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554554" y="934870"/>
            <a:ext cx="6390447" cy="1477328"/>
          </a:xfrm>
          <a:prstGeom prst="rect">
            <a:avLst/>
          </a:prstGeom>
          <a:noFill/>
        </p:spPr>
        <p:txBody>
          <a:bodyPr wrap="square" rtlCol="0">
            <a:spAutoFit/>
          </a:bodyPr>
          <a:lstStyle/>
          <a:p>
            <a:r>
              <a:rPr lang="en-US" sz="3000" dirty="0">
                <a:solidFill>
                  <a:srgbClr val="061589"/>
                </a:solidFill>
                <a:latin typeface="DINPro" panose="020B0504020101020102" pitchFamily="34" charset="0"/>
                <a:cs typeface="DINPro" panose="020B0504020101020102" pitchFamily="34" charset="0"/>
              </a:rPr>
              <a:t>How much money needs to be invested in water infrastructure over the next 20 years to get to a state of good repair?</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288433" y="365493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$4.8 million</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90005" y="365493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$4.8 billion</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65493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$4.8 trillion</a:t>
            </a:r>
          </a:p>
        </p:txBody>
      </p:sp>
      <p:sp>
        <p:nvSpPr>
          <p:cNvPr id="15" name="TextBox 14">
            <a:extLst>
              <a:ext uri="{FF2B5EF4-FFF2-40B4-BE49-F238E27FC236}">
                <a16:creationId xmlns:a16="http://schemas.microsoft.com/office/drawing/2014/main" id="{A20C0527-9188-4278-8280-BB59D42B133D}"/>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1816C68C-711C-46E2-9E5B-C35F5C5CD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82"/>
            <a:ext cx="2336848" cy="1778925"/>
          </a:xfrm>
          <a:prstGeom prst="rect">
            <a:avLst/>
          </a:prstGeom>
        </p:spPr>
      </p:pic>
      <p:sp>
        <p:nvSpPr>
          <p:cNvPr id="18" name="TextBox 17">
            <a:extLst>
              <a:ext uri="{FF2B5EF4-FFF2-40B4-BE49-F238E27FC236}">
                <a16:creationId xmlns:a16="http://schemas.microsoft.com/office/drawing/2014/main" id="{12290BBE-D86C-46BD-91EE-6F7547FEA418}"/>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7D21430E-A492-4B78-AEF0-EB422C117262}"/>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D203EBB6-7239-40C9-9D22-0BDD8FEA8A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514497FB-733A-4CBC-AE9A-026174CA528A}"/>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35321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A6B37A-5BBC-4E82-9F60-27125328A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8" y="1081052"/>
            <a:ext cx="2336848" cy="1778925"/>
          </a:xfrm>
          <a:prstGeom prst="rect">
            <a:avLst/>
          </a:prstGeom>
        </p:spPr>
      </p:pic>
      <p:sp>
        <p:nvSpPr>
          <p:cNvPr id="6" name="TextBox 5">
            <a:extLst>
              <a:ext uri="{FF2B5EF4-FFF2-40B4-BE49-F238E27FC236}">
                <a16:creationId xmlns:a16="http://schemas.microsoft.com/office/drawing/2014/main" id="{E05A796F-D2F4-42E5-8A13-308C2D1F9B1C}"/>
              </a:ext>
            </a:extLst>
          </p:cNvPr>
          <p:cNvSpPr txBox="1"/>
          <p:nvPr/>
        </p:nvSpPr>
        <p:spPr>
          <a:xfrm>
            <a:off x="2094203" y="964396"/>
            <a:ext cx="6855241" cy="1938992"/>
          </a:xfrm>
          <a:prstGeom prst="rect">
            <a:avLst/>
          </a:prstGeom>
          <a:noFill/>
        </p:spPr>
        <p:txBody>
          <a:bodyPr wrap="square" rtlCol="0">
            <a:spAutoFit/>
          </a:bodyPr>
          <a:lstStyle/>
          <a:p>
            <a:r>
              <a:rPr lang="en-US" sz="3000" dirty="0">
                <a:solidFill>
                  <a:srgbClr val="061589"/>
                </a:solidFill>
                <a:latin typeface="DINPro" panose="020B0504020101020102" pitchFamily="34" charset="0"/>
                <a:cs typeface="DINPro" panose="020B0504020101020102" pitchFamily="34" charset="0"/>
              </a:rPr>
              <a:t>The federal government spends _____ more resources upgrading and maintaining IT infrastructure of federal agencies than it does repairing water systems.</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40625" y="3686251"/>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4 times</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58690" y="3686251"/>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14 times</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76755" y="3686251"/>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24 times</a:t>
            </a:r>
          </a:p>
        </p:txBody>
      </p:sp>
      <p:sp>
        <p:nvSpPr>
          <p:cNvPr id="15" name="TextBox 14">
            <a:extLst>
              <a:ext uri="{FF2B5EF4-FFF2-40B4-BE49-F238E27FC236}">
                <a16:creationId xmlns:a16="http://schemas.microsoft.com/office/drawing/2014/main" id="{3A38FEAB-5FED-4938-8CF3-53468E95A2E9}"/>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E592A24F-3557-4674-84FB-2F02C1DC4698}"/>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030E3EF9-96FA-4653-8C70-96BA07F97DEF}"/>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ED07A069-0ECE-414A-BFB3-6DF7038244F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686CD1F6-C676-4682-9035-207F4F23996C}"/>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77376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2B19C3-285F-49CC-B2D9-B2673468333E}"/>
              </a:ext>
            </a:extLst>
          </p:cNvPr>
          <p:cNvSpPr txBox="1"/>
          <p:nvPr/>
        </p:nvSpPr>
        <p:spPr>
          <a:xfrm>
            <a:off x="194551" y="171101"/>
            <a:ext cx="9275199" cy="769441"/>
          </a:xfrm>
          <a:prstGeom prst="rect">
            <a:avLst/>
          </a:prstGeom>
          <a:noFill/>
        </p:spPr>
        <p:txBody>
          <a:bodyPr wrap="square" rtlCol="0">
            <a:spAutoFit/>
          </a:bodyPr>
          <a:lstStyle/>
          <a:p>
            <a:r>
              <a:rPr lang="en-US" sz="4400" b="1" dirty="0">
                <a:solidFill>
                  <a:srgbClr val="071689"/>
                </a:solidFill>
                <a:latin typeface="DINPro" panose="020B0504020101020102" pitchFamily="34" charset="0"/>
                <a:cs typeface="DINPro" panose="020B0504020101020102" pitchFamily="34" charset="0"/>
              </a:rPr>
              <a:t>Category</a:t>
            </a:r>
          </a:p>
        </p:txBody>
      </p:sp>
      <p:pic>
        <p:nvPicPr>
          <p:cNvPr id="13" name="Picture 12">
            <a:extLst>
              <a:ext uri="{FF2B5EF4-FFF2-40B4-BE49-F238E27FC236}">
                <a16:creationId xmlns:a16="http://schemas.microsoft.com/office/drawing/2014/main" id="{029951F8-1F3E-4FB5-9F40-41DA7D4694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096948"/>
            <a:ext cx="9144000" cy="5080000"/>
          </a:xfrm>
          <a:prstGeom prst="rect">
            <a:avLst/>
          </a:prstGeom>
        </p:spPr>
      </p:pic>
      <p:sp>
        <p:nvSpPr>
          <p:cNvPr id="9" name="TextBox 8">
            <a:extLst>
              <a:ext uri="{FF2B5EF4-FFF2-40B4-BE49-F238E27FC236}">
                <a16:creationId xmlns:a16="http://schemas.microsoft.com/office/drawing/2014/main" id="{36218373-0739-4253-BB0D-3B5C3E4BBBC4}"/>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05151B6B-BA5F-4E4B-9C63-3E6930E095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4" name="TextBox 13">
            <a:extLst>
              <a:ext uri="{FF2B5EF4-FFF2-40B4-BE49-F238E27FC236}">
                <a16:creationId xmlns:a16="http://schemas.microsoft.com/office/drawing/2014/main" id="{702FFF08-847E-4BB9-9D53-273F6157147F}"/>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1275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909E34-CB6E-4BD5-BB4B-B9B12093D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3079"/>
            <a:ext cx="2336848" cy="1778925"/>
          </a:xfrm>
          <a:prstGeom prst="rect">
            <a:avLst/>
          </a:prstGeom>
        </p:spPr>
      </p:pic>
      <p:sp>
        <p:nvSpPr>
          <p:cNvPr id="6" name="TextBox 5">
            <a:extLst>
              <a:ext uri="{FF2B5EF4-FFF2-40B4-BE49-F238E27FC236}">
                <a16:creationId xmlns:a16="http://schemas.microsoft.com/office/drawing/2014/main" id="{E05A796F-D2F4-42E5-8A13-308C2D1F9B1C}"/>
              </a:ext>
            </a:extLst>
          </p:cNvPr>
          <p:cNvSpPr txBox="1"/>
          <p:nvPr/>
        </p:nvSpPr>
        <p:spPr>
          <a:xfrm>
            <a:off x="2094203" y="1054600"/>
            <a:ext cx="6986062" cy="2246769"/>
          </a:xfrm>
          <a:prstGeom prst="rect">
            <a:avLst/>
          </a:prstGeom>
          <a:noFill/>
        </p:spPr>
        <p:txBody>
          <a:bodyPr wrap="square" rtlCol="0" anchor="t">
            <a:spAutoFit/>
          </a:bodyPr>
          <a:lstStyle/>
          <a:p>
            <a:r>
              <a:rPr lang="en-US" sz="2800" dirty="0">
                <a:solidFill>
                  <a:srgbClr val="061589"/>
                </a:solidFill>
                <a:latin typeface="DINPro" panose="020B0504020101020102" pitchFamily="34" charset="0"/>
                <a:cs typeface="DINPro" panose="020B0504020101020102" pitchFamily="34" charset="0"/>
              </a:rPr>
              <a:t>Most of the world’s water is salty or otherwise undrinkable, another 2% is locked in ice caps and glaciers. What percent of the world’s water supply can be used as drinking water?</a:t>
            </a:r>
          </a:p>
          <a:p>
            <a:endParaRPr lang="en-US" sz="2800" dirty="0">
              <a:solidFill>
                <a:srgbClr val="061589"/>
              </a:solidFill>
              <a:latin typeface="DINPro" panose="020B0504020101020102" pitchFamily="34" charset="0"/>
              <a:cs typeface="DINPro" panose="020B0504020101020102" pitchFamily="34" charset="0"/>
            </a:endParaRP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057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DINPro" panose="020B0504020101020102" pitchFamily="34" charset="0"/>
                <a:cs typeface="DINPro" panose="020B0504020101020102" pitchFamily="34" charset="0"/>
              </a:rPr>
              <a:t>Antarctica</a:t>
            </a:r>
            <a:endParaRPr lang="en-US" sz="2000" dirty="0">
              <a:latin typeface="DINPro" panose="020B0504020101020102" pitchFamily="34" charset="0"/>
              <a:cs typeface="DINPro" panose="020B0504020101020102" pitchFamily="34" charset="0"/>
            </a:endParaRP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057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DINPro" panose="020B0504020101020102" pitchFamily="34" charset="0"/>
                <a:cs typeface="DINPro" panose="020B0504020101020102" pitchFamily="34" charset="0"/>
              </a:rPr>
              <a:t>The Amazon Rainforest</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057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DINPro" panose="020B0504020101020102" pitchFamily="34" charset="0"/>
                <a:cs typeface="DINPro" panose="020B0504020101020102" pitchFamily="34" charset="0"/>
              </a:rPr>
              <a:t>Lake Superior</a:t>
            </a:r>
          </a:p>
        </p:txBody>
      </p:sp>
      <p:sp>
        <p:nvSpPr>
          <p:cNvPr id="15" name="Speech Bubble: Rectangle 14">
            <a:extLst>
              <a:ext uri="{FF2B5EF4-FFF2-40B4-BE49-F238E27FC236}">
                <a16:creationId xmlns:a16="http://schemas.microsoft.com/office/drawing/2014/main" id="{DC2BE1DB-F6F0-49E7-AF58-80E18CF4A5A3}"/>
              </a:ext>
            </a:extLst>
          </p:cNvPr>
          <p:cNvSpPr/>
          <p:nvPr/>
        </p:nvSpPr>
        <p:spPr>
          <a:xfrm>
            <a:off x="350476"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1%</a:t>
            </a:r>
            <a:endParaRPr lang="en-US" sz="2400" dirty="0">
              <a:latin typeface="DINPro" panose="020B0504020101020102" pitchFamily="34" charset="0"/>
              <a:cs typeface="DINPro" panose="020B0504020101020102" pitchFamily="34" charset="0"/>
            </a:endParaRPr>
          </a:p>
        </p:txBody>
      </p:sp>
      <p:sp>
        <p:nvSpPr>
          <p:cNvPr id="17" name="Speech Bubble: Rectangle 16">
            <a:extLst>
              <a:ext uri="{FF2B5EF4-FFF2-40B4-BE49-F238E27FC236}">
                <a16:creationId xmlns:a16="http://schemas.microsoft.com/office/drawing/2014/main" id="{88A57178-B0CF-4E0D-BB1F-32D602264A93}"/>
              </a:ext>
            </a:extLst>
          </p:cNvPr>
          <p:cNvSpPr/>
          <p:nvPr/>
        </p:nvSpPr>
        <p:spPr>
          <a:xfrm>
            <a:off x="3347664" y="3258277"/>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5%</a:t>
            </a:r>
            <a:endParaRPr lang="en-US" sz="2400" dirty="0">
              <a:latin typeface="DINPro" panose="020B0504020101020102" pitchFamily="34" charset="0"/>
              <a:cs typeface="DINPro" panose="020B0504020101020102" pitchFamily="34" charset="0"/>
            </a:endParaRPr>
          </a:p>
        </p:txBody>
      </p:sp>
      <p:sp>
        <p:nvSpPr>
          <p:cNvPr id="18" name="Speech Bubble: Rectangle 17">
            <a:extLst>
              <a:ext uri="{FF2B5EF4-FFF2-40B4-BE49-F238E27FC236}">
                <a16:creationId xmlns:a16="http://schemas.microsoft.com/office/drawing/2014/main" id="{E9DA8349-5CF7-4011-A519-250E32F93E2F}"/>
              </a:ext>
            </a:extLst>
          </p:cNvPr>
          <p:cNvSpPr/>
          <p:nvPr/>
        </p:nvSpPr>
        <p:spPr>
          <a:xfrm>
            <a:off x="6387193" y="325827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10%</a:t>
            </a:r>
          </a:p>
        </p:txBody>
      </p:sp>
      <p:sp>
        <p:nvSpPr>
          <p:cNvPr id="16" name="TextBox 15">
            <a:extLst>
              <a:ext uri="{FF2B5EF4-FFF2-40B4-BE49-F238E27FC236}">
                <a16:creationId xmlns:a16="http://schemas.microsoft.com/office/drawing/2014/main" id="{C51C025E-CEA2-4DF3-A380-6B757CC3F8A8}"/>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0B0CA98E-5B06-4C62-8167-5E79AB3C3FBF}"/>
              </a:ext>
            </a:extLst>
          </p:cNvPr>
          <p:cNvSpPr txBox="1"/>
          <p:nvPr/>
        </p:nvSpPr>
        <p:spPr>
          <a:xfrm>
            <a:off x="7049792" y="6331654"/>
            <a:ext cx="2094208"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
        <p:nvSpPr>
          <p:cNvPr id="2" name="TextBox 1">
            <a:extLst>
              <a:ext uri="{FF2B5EF4-FFF2-40B4-BE49-F238E27FC236}">
                <a16:creationId xmlns:a16="http://schemas.microsoft.com/office/drawing/2014/main" id="{C4B642E4-2A82-483A-AD57-B759222006F9}"/>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20" name="TextBox 19">
            <a:extLst>
              <a:ext uri="{FF2B5EF4-FFF2-40B4-BE49-F238E27FC236}">
                <a16:creationId xmlns:a16="http://schemas.microsoft.com/office/drawing/2014/main" id="{64281378-8631-404B-9B39-F803998A6C92}"/>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894CDAF6-AF28-42BF-97C5-E3C04439BC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2" name="TextBox 21">
            <a:extLst>
              <a:ext uri="{FF2B5EF4-FFF2-40B4-BE49-F238E27FC236}">
                <a16:creationId xmlns:a16="http://schemas.microsoft.com/office/drawing/2014/main" id="{982CB338-3B54-40B5-A4E1-85C21F3CE7E1}"/>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9796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36848" y="1274147"/>
            <a:ext cx="6396234" cy="1569660"/>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A one-day national disruption in water service would cause a loss of _____ in national GDP?</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$22.5 billion</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$2.25 billion</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$22.5 million</a:t>
            </a:r>
          </a:p>
        </p:txBody>
      </p:sp>
      <p:sp>
        <p:nvSpPr>
          <p:cNvPr id="15" name="TextBox 14">
            <a:extLst>
              <a:ext uri="{FF2B5EF4-FFF2-40B4-BE49-F238E27FC236}">
                <a16:creationId xmlns:a16="http://schemas.microsoft.com/office/drawing/2014/main" id="{557FC4BF-D66F-415D-A319-2036714776AF}"/>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9CEC9EB0-4928-4EBC-B7BF-DCD58FDA1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82"/>
            <a:ext cx="2336848" cy="1778925"/>
          </a:xfrm>
          <a:prstGeom prst="rect">
            <a:avLst/>
          </a:prstGeom>
        </p:spPr>
      </p:pic>
      <p:sp>
        <p:nvSpPr>
          <p:cNvPr id="18" name="TextBox 17">
            <a:extLst>
              <a:ext uri="{FF2B5EF4-FFF2-40B4-BE49-F238E27FC236}">
                <a16:creationId xmlns:a16="http://schemas.microsoft.com/office/drawing/2014/main" id="{76DF0521-548D-4CA9-86EA-705D42DE8AFF}"/>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1F8B106C-D036-4326-80E4-D3EEAF35F08F}"/>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D126B4FF-CD41-43E3-8C13-502E4D29F5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28A011E6-5FCE-4AFB-AB23-DB75AE9AF6E6}"/>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09085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41657" y="1185682"/>
            <a:ext cx="6730428" cy="1569660"/>
          </a:xfrm>
          <a:prstGeom prst="rect">
            <a:avLst/>
          </a:prstGeom>
          <a:noFill/>
        </p:spPr>
        <p:txBody>
          <a:bodyPr wrap="square" rtlCol="0" anchor="t">
            <a:spAutoFit/>
          </a:bodyPr>
          <a:lstStyle/>
          <a:p>
            <a:r>
              <a:rPr lang="en-US" sz="3200" dirty="0">
                <a:solidFill>
                  <a:srgbClr val="061589"/>
                </a:solidFill>
                <a:latin typeface="DINPro"/>
                <a:cs typeface="DINPro" panose="020B0504020101020102" pitchFamily="34" charset="0"/>
              </a:rPr>
              <a:t>What percentage of Americans support a proactive program of water upgrades rather than waiting for systems to fail?</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403255" y="371756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55 </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90005" y="371756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65 </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717566"/>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75 </a:t>
            </a:r>
          </a:p>
        </p:txBody>
      </p:sp>
      <p:sp>
        <p:nvSpPr>
          <p:cNvPr id="15" name="TextBox 14">
            <a:extLst>
              <a:ext uri="{FF2B5EF4-FFF2-40B4-BE49-F238E27FC236}">
                <a16:creationId xmlns:a16="http://schemas.microsoft.com/office/drawing/2014/main" id="{4A645D88-E46F-47D6-8D93-073D24AD0704}"/>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68486201-6431-4AFA-AEE5-09F3DC704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 y="1081050"/>
            <a:ext cx="2336848" cy="1778925"/>
          </a:xfrm>
          <a:prstGeom prst="rect">
            <a:avLst/>
          </a:prstGeom>
        </p:spPr>
      </p:pic>
      <p:sp>
        <p:nvSpPr>
          <p:cNvPr id="18" name="TextBox 17">
            <a:extLst>
              <a:ext uri="{FF2B5EF4-FFF2-40B4-BE49-F238E27FC236}">
                <a16:creationId xmlns:a16="http://schemas.microsoft.com/office/drawing/2014/main" id="{F1DBF48A-3079-404D-9057-442C9BC7533D}"/>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20BFF9E2-6466-4C5B-85A0-5C831381339B}"/>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9B137FD6-2128-43DC-9A88-8358B4D12D0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5ED35A0F-7A16-4F4B-9987-127DCAD709E6}"/>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30560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74558" y="1201855"/>
            <a:ext cx="6372114" cy="1569660"/>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What percent of Americans support increasing federal investment to rebuild our water infrastructure?</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728004"/>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rPr>
              <a:t>62 </a:t>
            </a:r>
            <a:endParaRPr lang="en-US" dirty="0">
              <a:latin typeface="Calibri" panose="020F0502020204030204"/>
              <a:cs typeface="Calibri" panose="020F0502020204030204"/>
            </a:endParaRP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37813" y="3728004"/>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88 </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24563" y="3728005"/>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a:cs typeface="DINPro" panose="020B0504020101020102" pitchFamily="34" charset="0"/>
              </a:rPr>
              <a:t>94 </a:t>
            </a:r>
          </a:p>
        </p:txBody>
      </p:sp>
      <p:sp>
        <p:nvSpPr>
          <p:cNvPr id="15" name="TextBox 14">
            <a:extLst>
              <a:ext uri="{FF2B5EF4-FFF2-40B4-BE49-F238E27FC236}">
                <a16:creationId xmlns:a16="http://schemas.microsoft.com/office/drawing/2014/main" id="{FDD3491C-ACDF-4B05-9DA3-E77E92E4F348}"/>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AD65CEEE-2459-4C25-8F70-5DE5E84D6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0" y="1081050"/>
            <a:ext cx="2336848" cy="1778925"/>
          </a:xfrm>
          <a:prstGeom prst="rect">
            <a:avLst/>
          </a:prstGeom>
        </p:spPr>
      </p:pic>
      <p:sp>
        <p:nvSpPr>
          <p:cNvPr id="18" name="TextBox 17">
            <a:extLst>
              <a:ext uri="{FF2B5EF4-FFF2-40B4-BE49-F238E27FC236}">
                <a16:creationId xmlns:a16="http://schemas.microsoft.com/office/drawing/2014/main" id="{A160383F-1502-4D73-9D0D-592A09CF66C6}"/>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C0B317A3-5B3F-45C1-8D1E-431C946E6F55}"/>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268AED32-4CC2-4635-BC39-69B22216AB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5E82B7D8-DD38-49DB-A7B3-5926E43CD553}"/>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6203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6F693D-CEBB-41DB-8DE2-7B49D878ED81}"/>
              </a:ext>
            </a:extLst>
          </p:cNvPr>
          <p:cNvSpPr txBox="1"/>
          <p:nvPr/>
        </p:nvSpPr>
        <p:spPr>
          <a:xfrm>
            <a:off x="194551" y="171101"/>
            <a:ext cx="9275199" cy="769441"/>
          </a:xfrm>
          <a:prstGeom prst="rect">
            <a:avLst/>
          </a:prstGeom>
          <a:noFill/>
        </p:spPr>
        <p:txBody>
          <a:bodyPr wrap="square" rtlCol="0">
            <a:spAutoFit/>
          </a:bodyPr>
          <a:lstStyle/>
          <a:p>
            <a:r>
              <a:rPr lang="en-US" sz="4400" b="1" dirty="0">
                <a:solidFill>
                  <a:srgbClr val="071689"/>
                </a:solidFill>
                <a:latin typeface="DINPro" panose="020B0504020101020102" pitchFamily="34" charset="0"/>
                <a:cs typeface="DINPro" panose="020B0504020101020102" pitchFamily="34" charset="0"/>
              </a:rPr>
              <a:t>Category</a:t>
            </a:r>
          </a:p>
        </p:txBody>
      </p:sp>
      <p:pic>
        <p:nvPicPr>
          <p:cNvPr id="14" name="Picture 13">
            <a:extLst>
              <a:ext uri="{FF2B5EF4-FFF2-40B4-BE49-F238E27FC236}">
                <a16:creationId xmlns:a16="http://schemas.microsoft.com/office/drawing/2014/main" id="{9BC174CA-10AD-4B1C-84B7-B3085BE573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099419"/>
            <a:ext cx="9144002" cy="5080000"/>
          </a:xfrm>
          <a:prstGeom prst="rect">
            <a:avLst/>
          </a:prstGeom>
        </p:spPr>
      </p:pic>
      <p:sp>
        <p:nvSpPr>
          <p:cNvPr id="12" name="TextBox 11">
            <a:extLst>
              <a:ext uri="{FF2B5EF4-FFF2-40B4-BE49-F238E27FC236}">
                <a16:creationId xmlns:a16="http://schemas.microsoft.com/office/drawing/2014/main" id="{7D4FF213-75FE-41AA-9557-C9388A5C168C}"/>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FE5D13EA-1BE3-4B0F-B29A-E548A11DEE7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5" name="TextBox 14">
            <a:extLst>
              <a:ext uri="{FF2B5EF4-FFF2-40B4-BE49-F238E27FC236}">
                <a16:creationId xmlns:a16="http://schemas.microsoft.com/office/drawing/2014/main" id="{0C985B6B-340C-4FC3-A782-090BB253313B}"/>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3563322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36849" y="939463"/>
            <a:ext cx="6612595" cy="2062103"/>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How much money would be generated in economic activity  by funding the annual water infrastructure investment need?</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$220 million</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$2.2 billion</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$220 billion</a:t>
            </a:r>
          </a:p>
        </p:txBody>
      </p:sp>
      <p:sp>
        <p:nvSpPr>
          <p:cNvPr id="15" name="TextBox 14">
            <a:extLst>
              <a:ext uri="{FF2B5EF4-FFF2-40B4-BE49-F238E27FC236}">
                <a16:creationId xmlns:a16="http://schemas.microsoft.com/office/drawing/2014/main" id="{F3020896-7369-469D-AC93-1AE383794A31}"/>
              </a:ext>
            </a:extLst>
          </p:cNvPr>
          <p:cNvSpPr txBox="1"/>
          <p:nvPr/>
        </p:nvSpPr>
        <p:spPr>
          <a:xfrm>
            <a:off x="0" y="-1"/>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266E8460-B525-45AA-B69B-B0C548271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7223"/>
            <a:ext cx="2336848" cy="1778925"/>
          </a:xfrm>
          <a:prstGeom prst="rect">
            <a:avLst/>
          </a:prstGeom>
        </p:spPr>
      </p:pic>
      <p:sp>
        <p:nvSpPr>
          <p:cNvPr id="18" name="TextBox 17">
            <a:extLst>
              <a:ext uri="{FF2B5EF4-FFF2-40B4-BE49-F238E27FC236}">
                <a16:creationId xmlns:a16="http://schemas.microsoft.com/office/drawing/2014/main" id="{48232E94-0058-43A3-8D36-44499DD85DAB}"/>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DB0F1AEA-8F7A-4306-AB28-5A51A32A5D5C}"/>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EB6DD36E-F956-45D7-AD11-7B018C49B9C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3C8734A0-B371-4B33-BC09-BD272A37AD3D}"/>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356069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627767" y="1108779"/>
            <a:ext cx="6201679" cy="1569660"/>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Closing the national water infrastructure investment gap would create how many American jobs?</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130,000</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1.3 million</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13 million</a:t>
            </a:r>
          </a:p>
        </p:txBody>
      </p:sp>
      <p:sp>
        <p:nvSpPr>
          <p:cNvPr id="15" name="TextBox 14">
            <a:extLst>
              <a:ext uri="{FF2B5EF4-FFF2-40B4-BE49-F238E27FC236}">
                <a16:creationId xmlns:a16="http://schemas.microsoft.com/office/drawing/2014/main" id="{5424C640-91B6-4107-9462-7C4BD76D3477}"/>
              </a:ext>
            </a:extLst>
          </p:cNvPr>
          <p:cNvSpPr txBox="1"/>
          <p:nvPr/>
        </p:nvSpPr>
        <p:spPr>
          <a:xfrm>
            <a:off x="0" y="5847"/>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464AF8A1-EA68-4A2D-BFCE-56B121CA4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 y="1004147"/>
            <a:ext cx="2336848" cy="1778925"/>
          </a:xfrm>
          <a:prstGeom prst="rect">
            <a:avLst/>
          </a:prstGeom>
        </p:spPr>
      </p:pic>
      <p:sp>
        <p:nvSpPr>
          <p:cNvPr id="18" name="TextBox 17">
            <a:extLst>
              <a:ext uri="{FF2B5EF4-FFF2-40B4-BE49-F238E27FC236}">
                <a16:creationId xmlns:a16="http://schemas.microsoft.com/office/drawing/2014/main" id="{34DDCF7C-F34E-4455-99D2-E16183A0A07A}"/>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14755AE4-B478-48E5-9F25-89FA258DF9EA}"/>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83D0DBA1-EC97-4C22-BC37-B67894CA8EC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39F4E1FA-2A2F-4786-88D5-8F400EBA9296}"/>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1750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36848" y="1248021"/>
            <a:ext cx="6392949" cy="1477328"/>
          </a:xfrm>
          <a:prstGeom prst="rect">
            <a:avLst/>
          </a:prstGeom>
          <a:noFill/>
        </p:spPr>
        <p:txBody>
          <a:bodyPr wrap="square" rtlCol="0">
            <a:spAutoFit/>
          </a:bodyPr>
          <a:lstStyle/>
          <a:p>
            <a:r>
              <a:rPr lang="en-US" sz="3000" dirty="0">
                <a:solidFill>
                  <a:srgbClr val="061589"/>
                </a:solidFill>
                <a:latin typeface="DINPro" panose="020B0504020101020102" pitchFamily="34" charset="0"/>
                <a:cs typeface="DINPro" panose="020B0504020101020102" pitchFamily="34" charset="0"/>
              </a:rPr>
              <a:t>Employment opportunities in water infrastructure sectors provide a wage that is ____ above the national average.</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20 percent</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25 percent</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30 percent</a:t>
            </a:r>
          </a:p>
        </p:txBody>
      </p:sp>
      <p:pic>
        <p:nvPicPr>
          <p:cNvPr id="15" name="Picture 14">
            <a:extLst>
              <a:ext uri="{FF2B5EF4-FFF2-40B4-BE49-F238E27FC236}">
                <a16:creationId xmlns:a16="http://schemas.microsoft.com/office/drawing/2014/main" id="{C8B4B23B-CE01-4E4A-B57B-84E6839BE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1052"/>
            <a:ext cx="2336848" cy="1778925"/>
          </a:xfrm>
          <a:prstGeom prst="rect">
            <a:avLst/>
          </a:prstGeom>
        </p:spPr>
      </p:pic>
      <p:sp>
        <p:nvSpPr>
          <p:cNvPr id="16" name="TextBox 15">
            <a:extLst>
              <a:ext uri="{FF2B5EF4-FFF2-40B4-BE49-F238E27FC236}">
                <a16:creationId xmlns:a16="http://schemas.microsoft.com/office/drawing/2014/main" id="{8918CE86-F093-470D-8656-36FAF8924284}"/>
              </a:ext>
            </a:extLst>
          </p:cNvPr>
          <p:cNvSpPr txBox="1"/>
          <p:nvPr/>
        </p:nvSpPr>
        <p:spPr>
          <a:xfrm>
            <a:off x="-2" y="0"/>
            <a:ext cx="9144001" cy="682752"/>
          </a:xfrm>
          <a:prstGeom prst="rect">
            <a:avLst/>
          </a:prstGeom>
          <a:solidFill>
            <a:srgbClr val="061589"/>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8D2C41D7-62C0-40E4-810B-5533A939D68B}"/>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F5F30388-60B9-4C78-B16E-7D28F048F318}"/>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8CF3DD96-5DB9-405B-92E8-7DEAE9849E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D99EDD29-937C-40DF-A5E9-36232F444218}"/>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5664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90917" y="937156"/>
            <a:ext cx="6355755" cy="1938992"/>
          </a:xfrm>
          <a:prstGeom prst="rect">
            <a:avLst/>
          </a:prstGeom>
          <a:noFill/>
        </p:spPr>
        <p:txBody>
          <a:bodyPr wrap="square" rtlCol="0" anchor="t">
            <a:spAutoFit/>
          </a:bodyPr>
          <a:lstStyle/>
          <a:p>
            <a:r>
              <a:rPr lang="en-US" sz="3000" dirty="0">
                <a:solidFill>
                  <a:srgbClr val="061589"/>
                </a:solidFill>
                <a:latin typeface="DINPro"/>
                <a:cs typeface="DINPro" panose="020B0504020101020102" pitchFamily="34" charset="0"/>
              </a:rPr>
              <a:t>The number of jobs supported annually by funding the water infrastructure gap would be greater than the employed workforce in how many states?</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602744"/>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6</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90005" y="3602744"/>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16</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602744"/>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26</a:t>
            </a:r>
          </a:p>
        </p:txBody>
      </p:sp>
      <p:sp>
        <p:nvSpPr>
          <p:cNvPr id="16" name="TextBox 15">
            <a:extLst>
              <a:ext uri="{FF2B5EF4-FFF2-40B4-BE49-F238E27FC236}">
                <a16:creationId xmlns:a16="http://schemas.microsoft.com/office/drawing/2014/main" id="{646573C1-6197-48A5-AA04-387E6D36E211}"/>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7" name="Picture 16">
            <a:extLst>
              <a:ext uri="{FF2B5EF4-FFF2-40B4-BE49-F238E27FC236}">
                <a16:creationId xmlns:a16="http://schemas.microsoft.com/office/drawing/2014/main" id="{ED349D6E-2516-4D1C-BC0D-968A01D43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9" y="1097223"/>
            <a:ext cx="2336848" cy="1778925"/>
          </a:xfrm>
          <a:prstGeom prst="rect">
            <a:avLst/>
          </a:prstGeom>
        </p:spPr>
      </p:pic>
      <p:sp>
        <p:nvSpPr>
          <p:cNvPr id="18" name="TextBox 17">
            <a:extLst>
              <a:ext uri="{FF2B5EF4-FFF2-40B4-BE49-F238E27FC236}">
                <a16:creationId xmlns:a16="http://schemas.microsoft.com/office/drawing/2014/main" id="{F9667A95-76F6-4B61-8340-2FC49FEC79A4}"/>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C6282D5F-0AE3-4ABD-810E-FDD56C1F906F}"/>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B0D7D5C7-3C41-4246-86D1-5E3D1046C2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20" name="TextBox 19">
            <a:extLst>
              <a:ext uri="{FF2B5EF4-FFF2-40B4-BE49-F238E27FC236}">
                <a16:creationId xmlns:a16="http://schemas.microsoft.com/office/drawing/2014/main" id="{723555B1-D7A6-459C-9A99-3B3A71CA1FF7}"/>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00707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A4B2EB-C626-4F8B-AA24-94FE7F174F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2111" y="639705"/>
            <a:ext cx="5959774" cy="4168184"/>
          </a:xfrm>
          <a:prstGeom prst="rect">
            <a:avLst/>
          </a:prstGeom>
        </p:spPr>
      </p:pic>
      <p:sp>
        <p:nvSpPr>
          <p:cNvPr id="10" name="TextBox 9">
            <a:extLst>
              <a:ext uri="{FF2B5EF4-FFF2-40B4-BE49-F238E27FC236}">
                <a16:creationId xmlns:a16="http://schemas.microsoft.com/office/drawing/2014/main" id="{E6BCD038-D770-4507-ACDE-376E288DAD3D}"/>
              </a:ext>
            </a:extLst>
          </p:cNvPr>
          <p:cNvSpPr txBox="1"/>
          <p:nvPr/>
        </p:nvSpPr>
        <p:spPr>
          <a:xfrm>
            <a:off x="194551" y="5107681"/>
            <a:ext cx="8754893" cy="769441"/>
          </a:xfrm>
          <a:prstGeom prst="rect">
            <a:avLst/>
          </a:prstGeom>
          <a:noFill/>
        </p:spPr>
        <p:txBody>
          <a:bodyPr wrap="square" rtlCol="0">
            <a:spAutoFit/>
          </a:bodyPr>
          <a:lstStyle/>
          <a:p>
            <a:pPr algn="ctr"/>
            <a:r>
              <a:rPr lang="en-US" sz="4400" b="1" dirty="0">
                <a:solidFill>
                  <a:srgbClr val="071689"/>
                </a:solidFill>
                <a:latin typeface="DINPro" panose="020B0504020101020102" pitchFamily="34" charset="0"/>
                <a:cs typeface="DINPro" panose="020B0504020101020102" pitchFamily="34" charset="0"/>
              </a:rPr>
              <a:t>Thanks for Participating!</a:t>
            </a:r>
          </a:p>
        </p:txBody>
      </p:sp>
      <p:sp>
        <p:nvSpPr>
          <p:cNvPr id="8" name="TextBox 7">
            <a:extLst>
              <a:ext uri="{FF2B5EF4-FFF2-40B4-BE49-F238E27FC236}">
                <a16:creationId xmlns:a16="http://schemas.microsoft.com/office/drawing/2014/main" id="{EDB64E71-CD37-4B97-8B77-AB66114288EF}"/>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19D79D61-A7F3-4946-89D3-62AFB21C11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3" name="TextBox 12">
            <a:extLst>
              <a:ext uri="{FF2B5EF4-FFF2-40B4-BE49-F238E27FC236}">
                <a16:creationId xmlns:a16="http://schemas.microsoft.com/office/drawing/2014/main" id="{20AD1760-F516-4535-8FDE-B70D52765A86}"/>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84784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75248"/>
            <a:ext cx="9144000" cy="682752"/>
          </a:xfrm>
          <a:prstGeom prst="rect">
            <a:avLst/>
          </a:prstGeom>
        </p:spPr>
      </p:pic>
      <p:sp>
        <p:nvSpPr>
          <p:cNvPr id="6" name="TextBox 5">
            <a:extLst>
              <a:ext uri="{FF2B5EF4-FFF2-40B4-BE49-F238E27FC236}">
                <a16:creationId xmlns:a16="http://schemas.microsoft.com/office/drawing/2014/main" id="{E05A796F-D2F4-42E5-8A13-308C2D1F9B1C}"/>
              </a:ext>
            </a:extLst>
          </p:cNvPr>
          <p:cNvSpPr txBox="1"/>
          <p:nvPr/>
        </p:nvSpPr>
        <p:spPr>
          <a:xfrm>
            <a:off x="2531399" y="1185684"/>
            <a:ext cx="6258271" cy="2062103"/>
          </a:xfrm>
          <a:prstGeom prst="rect">
            <a:avLst/>
          </a:prstGeom>
          <a:noFill/>
        </p:spPr>
        <p:txBody>
          <a:bodyPr wrap="square" rtlCol="0" anchor="t">
            <a:spAutoFit/>
          </a:bodyPr>
          <a:lstStyle/>
          <a:p>
            <a:r>
              <a:rPr lang="en-US" sz="3200" dirty="0">
                <a:solidFill>
                  <a:srgbClr val="061589"/>
                </a:solidFill>
                <a:latin typeface="DINPro"/>
                <a:cs typeface="DINPro" panose="020B0504020101020102" pitchFamily="34" charset="0"/>
              </a:rPr>
              <a:t>True or false. There is the same amount of water on Earth today as there was when the planet was formed? </a:t>
            </a:r>
            <a:endParaRPr lang="en-US" sz="3200" dirty="0">
              <a:solidFill>
                <a:srgbClr val="061589"/>
              </a:solidFill>
              <a:latin typeface="DINPro" panose="020B0504020101020102" pitchFamily="34" charset="0"/>
              <a:cs typeface="DINPro" panose="020B0504020101020102" pitchFamily="34" charset="0"/>
            </a:endParaRP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1519487" y="3429000"/>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True</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5203319" y="3429000"/>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False</a:t>
            </a:r>
          </a:p>
        </p:txBody>
      </p:sp>
      <p:sp>
        <p:nvSpPr>
          <p:cNvPr id="12" name="TextBox 11">
            <a:extLst>
              <a:ext uri="{FF2B5EF4-FFF2-40B4-BE49-F238E27FC236}">
                <a16:creationId xmlns:a16="http://schemas.microsoft.com/office/drawing/2014/main" id="{15B9CC8E-DC81-4D76-B1B4-7FB0E10E9AB9}"/>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0C34D452-B501-436F-9D41-4F1615A23C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pic>
        <p:nvPicPr>
          <p:cNvPr id="11" name="Picture 10">
            <a:extLst>
              <a:ext uri="{FF2B5EF4-FFF2-40B4-BE49-F238E27FC236}">
                <a16:creationId xmlns:a16="http://schemas.microsoft.com/office/drawing/2014/main" id="{2A59770D-D399-44A3-942F-4E5716B90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1051"/>
            <a:ext cx="2336848" cy="1778925"/>
          </a:xfrm>
          <a:prstGeom prst="rect">
            <a:avLst/>
          </a:prstGeom>
        </p:spPr>
      </p:pic>
      <p:sp>
        <p:nvSpPr>
          <p:cNvPr id="16" name="TextBox 15">
            <a:extLst>
              <a:ext uri="{FF2B5EF4-FFF2-40B4-BE49-F238E27FC236}">
                <a16:creationId xmlns:a16="http://schemas.microsoft.com/office/drawing/2014/main" id="{6F2324C1-55D7-4F19-9DC3-9ABA576110D0}"/>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323E5E28-79D2-4567-8999-6B2377B060A2}"/>
              </a:ext>
            </a:extLst>
          </p:cNvPr>
          <p:cNvSpPr txBox="1"/>
          <p:nvPr/>
        </p:nvSpPr>
        <p:spPr>
          <a:xfrm>
            <a:off x="7049792" y="6331654"/>
            <a:ext cx="2094208"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
        <p:nvSpPr>
          <p:cNvPr id="17" name="TextBox 16">
            <a:extLst>
              <a:ext uri="{FF2B5EF4-FFF2-40B4-BE49-F238E27FC236}">
                <a16:creationId xmlns:a16="http://schemas.microsoft.com/office/drawing/2014/main" id="{D136498C-6BAF-4EBB-B816-F7E0A5F5C191}"/>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Tree>
    <p:extLst>
      <p:ext uri="{BB962C8B-B14F-4D97-AF65-F5344CB8AC3E}">
        <p14:creationId xmlns:p14="http://schemas.microsoft.com/office/powerpoint/2010/main" val="380039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687911" y="1190309"/>
            <a:ext cx="6058761" cy="1569660"/>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What are the three states of water during the water cycle? Liquid, vapor and ______. </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Plasma</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Gel</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Ice</a:t>
            </a:r>
          </a:p>
        </p:txBody>
      </p:sp>
      <p:sp>
        <p:nvSpPr>
          <p:cNvPr id="11" name="TextBox 10">
            <a:extLst>
              <a:ext uri="{FF2B5EF4-FFF2-40B4-BE49-F238E27FC236}">
                <a16:creationId xmlns:a16="http://schemas.microsoft.com/office/drawing/2014/main" id="{5F46901A-BBC7-44EA-A72B-916315201441}"/>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9ED0042B-F34A-44F4-B887-ED771A991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4429"/>
            <a:ext cx="2336848" cy="1778925"/>
          </a:xfrm>
          <a:prstGeom prst="rect">
            <a:avLst/>
          </a:prstGeom>
        </p:spPr>
      </p:pic>
      <p:sp>
        <p:nvSpPr>
          <p:cNvPr id="17" name="TextBox 16">
            <a:extLst>
              <a:ext uri="{FF2B5EF4-FFF2-40B4-BE49-F238E27FC236}">
                <a16:creationId xmlns:a16="http://schemas.microsoft.com/office/drawing/2014/main" id="{7E093A79-63BB-46A6-BB9E-A9D40DBFF2BF}"/>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12EAED9B-BC94-414D-A754-6C097FCE60E0}"/>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794EE8B8-B0BF-460F-B150-63DC99E09C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9" name="TextBox 18">
            <a:extLst>
              <a:ext uri="{FF2B5EF4-FFF2-40B4-BE49-F238E27FC236}">
                <a16:creationId xmlns:a16="http://schemas.microsoft.com/office/drawing/2014/main" id="{93ACB4E8-CCE5-4781-B63C-5CA527186AAD}"/>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38708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chemeClr val="accent2"/>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E1C6F5-DF3B-4DA5-914C-60FA8E37938B}"/>
              </a:ext>
            </a:extLst>
          </p:cNvPr>
          <p:cNvSpPr txBox="1"/>
          <p:nvPr/>
        </p:nvSpPr>
        <p:spPr>
          <a:xfrm>
            <a:off x="194551" y="171101"/>
            <a:ext cx="9275199" cy="769441"/>
          </a:xfrm>
          <a:prstGeom prst="rect">
            <a:avLst/>
          </a:prstGeom>
          <a:noFill/>
        </p:spPr>
        <p:txBody>
          <a:bodyPr wrap="square" rtlCol="0">
            <a:spAutoFit/>
          </a:bodyPr>
          <a:lstStyle/>
          <a:p>
            <a:r>
              <a:rPr lang="en-US" sz="4400" b="1" dirty="0">
                <a:solidFill>
                  <a:srgbClr val="071689"/>
                </a:solidFill>
                <a:latin typeface="DINPro" panose="020B0504020101020102" pitchFamily="34" charset="0"/>
                <a:cs typeface="DINPro" panose="020B0504020101020102" pitchFamily="34" charset="0"/>
              </a:rPr>
              <a:t>Category</a:t>
            </a:r>
          </a:p>
        </p:txBody>
      </p:sp>
      <p:pic>
        <p:nvPicPr>
          <p:cNvPr id="3" name="Picture 2">
            <a:extLst>
              <a:ext uri="{FF2B5EF4-FFF2-40B4-BE49-F238E27FC236}">
                <a16:creationId xmlns:a16="http://schemas.microsoft.com/office/drawing/2014/main" id="{6C91E7AA-FA5E-4D84-8F55-1C7A25FC87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095249"/>
            <a:ext cx="9143999" cy="5079999"/>
          </a:xfrm>
          <a:prstGeom prst="rect">
            <a:avLst/>
          </a:prstGeom>
        </p:spPr>
      </p:pic>
      <p:sp>
        <p:nvSpPr>
          <p:cNvPr id="11" name="TextBox 10">
            <a:extLst>
              <a:ext uri="{FF2B5EF4-FFF2-40B4-BE49-F238E27FC236}">
                <a16:creationId xmlns:a16="http://schemas.microsoft.com/office/drawing/2014/main" id="{D8607B60-01A6-4C11-B608-027E8463CBAF}"/>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95DE8D81-4B88-48C9-A6E3-4A0D6B3F23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3" name="TextBox 12">
            <a:extLst>
              <a:ext uri="{FF2B5EF4-FFF2-40B4-BE49-F238E27FC236}">
                <a16:creationId xmlns:a16="http://schemas.microsoft.com/office/drawing/2014/main" id="{BD35B8EC-35CC-4371-A63E-DE9788DC4311}"/>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1477022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7641D03-B6DD-47BF-BC03-42394E199BC1}"/>
              </a:ext>
            </a:extLst>
          </p:cNvPr>
          <p:cNvPicPr>
            <a:picLocks noChangeAspect="1"/>
          </p:cNvPicPr>
          <p:nvPr/>
        </p:nvPicPr>
        <p:blipFill rotWithShape="1">
          <a:blip r:embed="rId3">
            <a:extLst>
              <a:ext uri="{28A0092B-C50C-407E-A947-70E740481C1C}">
                <a14:useLocalDpi xmlns:a14="http://schemas.microsoft.com/office/drawing/2010/main" val="0"/>
              </a:ext>
            </a:extLst>
          </a:blip>
          <a:srcRect l="10383"/>
          <a:stretch/>
        </p:blipFill>
        <p:spPr>
          <a:xfrm>
            <a:off x="-1" y="1048227"/>
            <a:ext cx="2094204" cy="1778925"/>
          </a:xfrm>
          <a:prstGeom prst="rect">
            <a:avLst/>
          </a:prstGeom>
        </p:spPr>
      </p:pic>
      <p:sp>
        <p:nvSpPr>
          <p:cNvPr id="8" name="Speech Bubble: Rectangle 7">
            <a:extLst>
              <a:ext uri="{FF2B5EF4-FFF2-40B4-BE49-F238E27FC236}">
                <a16:creationId xmlns:a16="http://schemas.microsoft.com/office/drawing/2014/main" id="{D63CEC3D-2EBB-4640-B73B-E69392AE74E9}"/>
              </a:ext>
            </a:extLst>
          </p:cNvPr>
          <p:cNvSpPr/>
          <p:nvPr/>
        </p:nvSpPr>
        <p:spPr>
          <a:xfrm>
            <a:off x="351063" y="3853264"/>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One</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90005" y="3853264"/>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Two</a:t>
            </a:r>
          </a:p>
        </p:txBody>
      </p:sp>
      <p:sp>
        <p:nvSpPr>
          <p:cNvPr id="6" name="TextBox 5">
            <a:extLst>
              <a:ext uri="{FF2B5EF4-FFF2-40B4-BE49-F238E27FC236}">
                <a16:creationId xmlns:a16="http://schemas.microsoft.com/office/drawing/2014/main" id="{E05A796F-D2F4-42E5-8A13-308C2D1F9B1C}"/>
              </a:ext>
            </a:extLst>
          </p:cNvPr>
          <p:cNvSpPr txBox="1"/>
          <p:nvPr/>
        </p:nvSpPr>
        <p:spPr>
          <a:xfrm>
            <a:off x="1828800" y="1048227"/>
            <a:ext cx="7315200" cy="2062103"/>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The average person could live without food for nearly a month. But water is so essential to human life, a person can only survive about ____ week(s) without water.</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76755" y="3801072"/>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Three</a:t>
            </a:r>
          </a:p>
        </p:txBody>
      </p:sp>
      <p:sp>
        <p:nvSpPr>
          <p:cNvPr id="16" name="TextBox 15">
            <a:extLst>
              <a:ext uri="{FF2B5EF4-FFF2-40B4-BE49-F238E27FC236}">
                <a16:creationId xmlns:a16="http://schemas.microsoft.com/office/drawing/2014/main" id="{4C1D4789-A9FC-4A4B-8F69-5CF8F4C021DA}"/>
              </a:ext>
            </a:extLst>
          </p:cNvPr>
          <p:cNvSpPr txBox="1"/>
          <p:nvPr/>
        </p:nvSpPr>
        <p:spPr>
          <a:xfrm>
            <a:off x="0" y="-16655"/>
            <a:ext cx="9144001" cy="682752"/>
          </a:xfrm>
          <a:prstGeom prst="rect">
            <a:avLst/>
          </a:prstGeom>
          <a:solidFill>
            <a:srgbClr val="061589"/>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7F2DEC96-3BB7-4FAC-B3A8-6A4D9605DE54}"/>
              </a:ext>
            </a:extLst>
          </p:cNvPr>
          <p:cNvSpPr txBox="1"/>
          <p:nvPr/>
        </p:nvSpPr>
        <p:spPr>
          <a:xfrm>
            <a:off x="7049792" y="6331654"/>
            <a:ext cx="2094208"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
        <p:nvSpPr>
          <p:cNvPr id="17" name="TextBox 16">
            <a:extLst>
              <a:ext uri="{FF2B5EF4-FFF2-40B4-BE49-F238E27FC236}">
                <a16:creationId xmlns:a16="http://schemas.microsoft.com/office/drawing/2014/main" id="{10B2FEC6-E74D-4DCC-A306-7D4FF537B9BA}"/>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3" name="TextBox 12">
            <a:extLst>
              <a:ext uri="{FF2B5EF4-FFF2-40B4-BE49-F238E27FC236}">
                <a16:creationId xmlns:a16="http://schemas.microsoft.com/office/drawing/2014/main" id="{B75FAC1D-F5A3-400E-B27A-52E2D7E63B9B}"/>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253D67C2-A4EA-4A63-A060-C2F6E331D9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9" name="TextBox 18">
            <a:extLst>
              <a:ext uri="{FF2B5EF4-FFF2-40B4-BE49-F238E27FC236}">
                <a16:creationId xmlns:a16="http://schemas.microsoft.com/office/drawing/2014/main" id="{B2D6750B-1759-4290-9896-17651F741D35}"/>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6453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77356" y="1176037"/>
            <a:ext cx="6369316" cy="1569660"/>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About how many gallons of water does the average American use per day?</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20-30</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50-60</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80-100</a:t>
            </a:r>
          </a:p>
        </p:txBody>
      </p:sp>
      <p:sp>
        <p:nvSpPr>
          <p:cNvPr id="11" name="TextBox 10">
            <a:extLst>
              <a:ext uri="{FF2B5EF4-FFF2-40B4-BE49-F238E27FC236}">
                <a16:creationId xmlns:a16="http://schemas.microsoft.com/office/drawing/2014/main" id="{D0495ECF-2F51-453C-A808-929F7A31FCF5}"/>
              </a:ext>
            </a:extLst>
          </p:cNvPr>
          <p:cNvSpPr txBox="1"/>
          <p:nvPr/>
        </p:nvSpPr>
        <p:spPr>
          <a:xfrm>
            <a:off x="0" y="0"/>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017D8D85-BC12-434C-8764-557D4EF2F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97223"/>
            <a:ext cx="2336848" cy="1778925"/>
          </a:xfrm>
          <a:prstGeom prst="rect">
            <a:avLst/>
          </a:prstGeom>
        </p:spPr>
      </p:pic>
      <p:sp>
        <p:nvSpPr>
          <p:cNvPr id="15" name="TextBox 14">
            <a:extLst>
              <a:ext uri="{FF2B5EF4-FFF2-40B4-BE49-F238E27FC236}">
                <a16:creationId xmlns:a16="http://schemas.microsoft.com/office/drawing/2014/main" id="{00AF7BBC-89A4-40AD-AD07-B1F3972FEC86}"/>
              </a:ext>
            </a:extLst>
          </p:cNvPr>
          <p:cNvSpPr txBox="1"/>
          <p:nvPr/>
        </p:nvSpPr>
        <p:spPr>
          <a:xfrm>
            <a:off x="7049791" y="6331654"/>
            <a:ext cx="2181757"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thevaleofwater.org</a:t>
            </a:r>
          </a:p>
        </p:txBody>
      </p:sp>
      <p:sp>
        <p:nvSpPr>
          <p:cNvPr id="17" name="TextBox 16">
            <a:extLst>
              <a:ext uri="{FF2B5EF4-FFF2-40B4-BE49-F238E27FC236}">
                <a16:creationId xmlns:a16="http://schemas.microsoft.com/office/drawing/2014/main" id="{EA794ED9-A813-41D3-BE83-6D2364D821AE}"/>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2F7889C6-A111-43AE-B92C-1677F4ADBCD1}"/>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98A76D04-073F-419B-88A8-87A7E0E962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9" name="TextBox 18">
            <a:extLst>
              <a:ext uri="{FF2B5EF4-FFF2-40B4-BE49-F238E27FC236}">
                <a16:creationId xmlns:a16="http://schemas.microsoft.com/office/drawing/2014/main" id="{9E07B489-6F02-48E5-983A-DD8C77C04201}"/>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54998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5A796F-D2F4-42E5-8A13-308C2D1F9B1C}"/>
              </a:ext>
            </a:extLst>
          </p:cNvPr>
          <p:cNvSpPr txBox="1"/>
          <p:nvPr/>
        </p:nvSpPr>
        <p:spPr>
          <a:xfrm>
            <a:off x="2336848" y="1190307"/>
            <a:ext cx="6169843" cy="1077218"/>
          </a:xfrm>
          <a:prstGeom prst="rect">
            <a:avLst/>
          </a:prstGeom>
          <a:noFill/>
        </p:spPr>
        <p:txBody>
          <a:bodyPr wrap="square" rtlCol="0">
            <a:spAutoFit/>
          </a:bodyPr>
          <a:lstStyle/>
          <a:p>
            <a:r>
              <a:rPr lang="en-US" sz="3200" dirty="0">
                <a:solidFill>
                  <a:srgbClr val="061589"/>
                </a:solidFill>
                <a:latin typeface="DINPro" panose="020B0504020101020102" pitchFamily="34" charset="0"/>
                <a:cs typeface="DINPro" panose="020B0504020101020102" pitchFamily="34" charset="0"/>
              </a:rPr>
              <a:t>What is the largest use of household water?</a:t>
            </a:r>
          </a:p>
        </p:txBody>
      </p:sp>
      <p:sp>
        <p:nvSpPr>
          <p:cNvPr id="8" name="Speech Bubble: Rectangle 7">
            <a:extLst>
              <a:ext uri="{FF2B5EF4-FFF2-40B4-BE49-F238E27FC236}">
                <a16:creationId xmlns:a16="http://schemas.microsoft.com/office/drawing/2014/main" id="{D63CEC3D-2EBB-4640-B73B-E69392AE74E9}"/>
              </a:ext>
            </a:extLst>
          </p:cNvPr>
          <p:cNvSpPr/>
          <p:nvPr/>
        </p:nvSpPr>
        <p:spPr>
          <a:xfrm>
            <a:off x="35106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Taking showers and baths</a:t>
            </a:r>
          </a:p>
        </p:txBody>
      </p:sp>
      <p:sp>
        <p:nvSpPr>
          <p:cNvPr id="9" name="Speech Bubble: Rectangle 8">
            <a:extLst>
              <a:ext uri="{FF2B5EF4-FFF2-40B4-BE49-F238E27FC236}">
                <a16:creationId xmlns:a16="http://schemas.microsoft.com/office/drawing/2014/main" id="{D191AED6-0546-4985-AA20-729CC204FF8E}"/>
              </a:ext>
            </a:extLst>
          </p:cNvPr>
          <p:cNvSpPr/>
          <p:nvPr/>
        </p:nvSpPr>
        <p:spPr>
          <a:xfrm>
            <a:off x="3369128"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Flushing the toilet</a:t>
            </a:r>
          </a:p>
        </p:txBody>
      </p:sp>
      <p:sp>
        <p:nvSpPr>
          <p:cNvPr id="10" name="Speech Bubble: Rectangle 9">
            <a:extLst>
              <a:ext uri="{FF2B5EF4-FFF2-40B4-BE49-F238E27FC236}">
                <a16:creationId xmlns:a16="http://schemas.microsoft.com/office/drawing/2014/main" id="{70499222-572C-4E94-A575-A4E94A884312}"/>
              </a:ext>
            </a:extLst>
          </p:cNvPr>
          <p:cNvSpPr/>
          <p:nvPr/>
        </p:nvSpPr>
        <p:spPr>
          <a:xfrm>
            <a:off x="6387193" y="3258278"/>
            <a:ext cx="2359479" cy="1698171"/>
          </a:xfrm>
          <a:prstGeom prst="wedgeRectCallout">
            <a:avLst/>
          </a:prstGeom>
          <a:solidFill>
            <a:srgbClr val="061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DINPro" panose="020B0504020101020102" pitchFamily="34" charset="0"/>
                <a:cs typeface="DINPro" panose="020B0504020101020102" pitchFamily="34" charset="0"/>
              </a:rPr>
              <a:t>Laundry</a:t>
            </a:r>
          </a:p>
        </p:txBody>
      </p:sp>
      <p:sp>
        <p:nvSpPr>
          <p:cNvPr id="11" name="TextBox 10">
            <a:extLst>
              <a:ext uri="{FF2B5EF4-FFF2-40B4-BE49-F238E27FC236}">
                <a16:creationId xmlns:a16="http://schemas.microsoft.com/office/drawing/2014/main" id="{D5A45EC9-F676-4EC5-BEBE-C1CC0155566D}"/>
              </a:ext>
            </a:extLst>
          </p:cNvPr>
          <p:cNvSpPr txBox="1"/>
          <p:nvPr/>
        </p:nvSpPr>
        <p:spPr>
          <a:xfrm>
            <a:off x="0" y="-6447"/>
            <a:ext cx="9144001" cy="682752"/>
          </a:xfrm>
          <a:prstGeom prst="rect">
            <a:avLst/>
          </a:prstGeom>
          <a:solidFill>
            <a:srgbClr val="061589"/>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36737C5C-4ECA-4209-A3C9-4CE8351D6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8435"/>
            <a:ext cx="2336848" cy="1778925"/>
          </a:xfrm>
          <a:prstGeom prst="rect">
            <a:avLst/>
          </a:prstGeom>
        </p:spPr>
      </p:pic>
      <p:sp>
        <p:nvSpPr>
          <p:cNvPr id="17" name="TextBox 16">
            <a:extLst>
              <a:ext uri="{FF2B5EF4-FFF2-40B4-BE49-F238E27FC236}">
                <a16:creationId xmlns:a16="http://schemas.microsoft.com/office/drawing/2014/main" id="{5908FDBD-DB2F-44DE-BAAF-42149CA31DCC}"/>
              </a:ext>
            </a:extLst>
          </p:cNvPr>
          <p:cNvSpPr txBox="1"/>
          <p:nvPr/>
        </p:nvSpPr>
        <p:spPr>
          <a:xfrm>
            <a:off x="194551" y="68762"/>
            <a:ext cx="8754893" cy="646331"/>
          </a:xfrm>
          <a:prstGeom prst="rect">
            <a:avLst/>
          </a:prstGeom>
          <a:noFill/>
        </p:spPr>
        <p:txBody>
          <a:bodyPr wrap="square" rtlCol="0">
            <a:spAutoFit/>
          </a:bodyPr>
          <a:lstStyle/>
          <a:p>
            <a:r>
              <a:rPr lang="en-US" sz="3600" b="1" dirty="0">
                <a:solidFill>
                  <a:schemeClr val="bg1"/>
                </a:solidFill>
                <a:latin typeface="DINPro" panose="020B0504020101020102" pitchFamily="34" charset="0"/>
                <a:cs typeface="DINPro" panose="020B0504020101020102" pitchFamily="34" charset="0"/>
              </a:rPr>
              <a:t>Question</a:t>
            </a:r>
            <a:endParaRPr lang="en-US" sz="3200" dirty="0">
              <a:solidFill>
                <a:schemeClr val="bg1"/>
              </a:solidFill>
              <a:latin typeface="DINPro" panose="020B0504020101020102" pitchFamily="34" charset="0"/>
              <a:cs typeface="DINPro" panose="020B0504020101020102" pitchFamily="34" charset="0"/>
            </a:endParaRPr>
          </a:p>
        </p:txBody>
      </p:sp>
      <p:sp>
        <p:nvSpPr>
          <p:cNvPr id="14" name="TextBox 13">
            <a:extLst>
              <a:ext uri="{FF2B5EF4-FFF2-40B4-BE49-F238E27FC236}">
                <a16:creationId xmlns:a16="http://schemas.microsoft.com/office/drawing/2014/main" id="{43B3C955-336A-4869-A4B8-1C92AF770183}"/>
              </a:ext>
            </a:extLst>
          </p:cNvPr>
          <p:cNvSpPr txBox="1"/>
          <p:nvPr/>
        </p:nvSpPr>
        <p:spPr>
          <a:xfrm>
            <a:off x="-1" y="6175248"/>
            <a:ext cx="9144001" cy="682752"/>
          </a:xfrm>
          <a:prstGeom prst="rect">
            <a:avLst/>
          </a:prstGeom>
          <a:solidFill>
            <a:srgbClr val="061589"/>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1A71A00B-E094-4B0E-A136-A9B4AE5B7D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551" y="6331654"/>
            <a:ext cx="1899652" cy="456558"/>
          </a:xfrm>
          <a:prstGeom prst="rect">
            <a:avLst/>
          </a:prstGeom>
        </p:spPr>
      </p:pic>
      <p:sp>
        <p:nvSpPr>
          <p:cNvPr id="19" name="TextBox 18">
            <a:extLst>
              <a:ext uri="{FF2B5EF4-FFF2-40B4-BE49-F238E27FC236}">
                <a16:creationId xmlns:a16="http://schemas.microsoft.com/office/drawing/2014/main" id="{90A7C510-CC77-48B6-BA2A-157D6C561254}"/>
              </a:ext>
            </a:extLst>
          </p:cNvPr>
          <p:cNvSpPr txBox="1"/>
          <p:nvPr/>
        </p:nvSpPr>
        <p:spPr>
          <a:xfrm>
            <a:off x="7049791" y="6331654"/>
            <a:ext cx="2006659" cy="338554"/>
          </a:xfrm>
          <a:prstGeom prst="rect">
            <a:avLst/>
          </a:prstGeom>
          <a:noFill/>
        </p:spPr>
        <p:txBody>
          <a:bodyPr wrap="square" rtlCol="0">
            <a:spAutoFit/>
          </a:bodyPr>
          <a:lstStyle/>
          <a:p>
            <a:r>
              <a:rPr lang="en-US" sz="1600" dirty="0">
                <a:solidFill>
                  <a:schemeClr val="bg1"/>
                </a:solidFill>
                <a:latin typeface="DINPro" panose="020B0504020101020102" pitchFamily="34" charset="0"/>
                <a:cs typeface="DINPro" panose="020B0504020101020102" pitchFamily="34" charset="0"/>
              </a:rPr>
              <a:t>thevalueofwater.org</a:t>
            </a:r>
          </a:p>
        </p:txBody>
      </p:sp>
    </p:spTree>
    <p:extLst>
      <p:ext uri="{BB962C8B-B14F-4D97-AF65-F5344CB8AC3E}">
        <p14:creationId xmlns:p14="http://schemas.microsoft.com/office/powerpoint/2010/main" val="20391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5177</TotalTime>
  <Words>1203</Words>
  <Application>Microsoft Office PowerPoint</Application>
  <PresentationFormat>On-screen Show (4:3)</PresentationFormat>
  <Paragraphs>280</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DINPro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Water Alliance</dc:creator>
  <cp:lastModifiedBy>Susan Lauer</cp:lastModifiedBy>
  <cp:revision>134</cp:revision>
  <dcterms:created xsi:type="dcterms:W3CDTF">2018-06-08T14:16:02Z</dcterms:created>
  <dcterms:modified xsi:type="dcterms:W3CDTF">2019-10-22T22:24:48Z</dcterms:modified>
</cp:coreProperties>
</file>